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8" r:id="rId3"/>
    <p:sldId id="259" r:id="rId4"/>
    <p:sldId id="272" r:id="rId5"/>
    <p:sldId id="278" r:id="rId6"/>
    <p:sldId id="276" r:id="rId7"/>
    <p:sldId id="277" r:id="rId8"/>
    <p:sldId id="281" r:id="rId9"/>
    <p:sldId id="258" r:id="rId10"/>
    <p:sldId id="279" r:id="rId11"/>
    <p:sldId id="270" r:id="rId12"/>
    <p:sldId id="260" r:id="rId13"/>
    <p:sldId id="273" r:id="rId14"/>
    <p:sldId id="262" r:id="rId15"/>
    <p:sldId id="275" r:id="rId16"/>
    <p:sldId id="283" r:id="rId17"/>
    <p:sldId id="282" r:id="rId18"/>
  </p:sldIdLst>
  <p:sldSz cx="12192000" cy="6858000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76" autoAdjust="0"/>
    <p:restoredTop sz="93975" autoAdjust="0"/>
  </p:normalViewPr>
  <p:slideViewPr>
    <p:cSldViewPr>
      <p:cViewPr varScale="1">
        <p:scale>
          <a:sx n="80" d="100"/>
          <a:sy n="80" d="100"/>
        </p:scale>
        <p:origin x="-384" y="-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910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EE562-E05A-4626-B3AF-5F0B868819D9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519D9-560B-443C-B598-BE18CE88D9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829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267001-F5EE-4B01-ADD9-95392EA1E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44CC777-6BA2-40D2-9A82-AD403FA4F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FA2BC8-F9FC-47B4-B94E-984652D7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158127-7E67-4DC3-A9CF-380C6A5B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CFB686-854A-4D91-AAF2-24DD33CC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367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2ECE69F-178E-4786-B1D6-461B25E34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5DB0CCE-2BB7-4FE6-9F6D-0F849019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60DEABB-F5A0-404E-81BE-A2C6C1A7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56E4A42-AE58-43D5-A1E5-C2A90FAE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34495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ABFC8D9-3E46-4244-BCF8-DF828263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000"/>
            <a:ext cx="11946000" cy="114151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:a16="http://schemas.microsoft.com/office/drawing/2014/main" xmlns="" id="{D5ACAE7A-E405-438C-BF4B-A37C1D7BB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26000" y="2079000"/>
            <a:ext cx="5220000" cy="4230000"/>
          </a:xfrm>
        </p:spPr>
      </p:sp>
    </p:spTree>
    <p:extLst>
      <p:ext uri="{BB962C8B-B14F-4D97-AF65-F5344CB8AC3E}">
        <p14:creationId xmlns:p14="http://schemas.microsoft.com/office/powerpoint/2010/main" xmlns="" val="154497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ABFC8D9-3E46-4244-BCF8-DF828263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000"/>
            <a:ext cx="11946000" cy="114151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:a16="http://schemas.microsoft.com/office/drawing/2014/main" xmlns="" id="{D5ACAE7A-E405-438C-BF4B-A37C1D7BB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6000" y="2034000"/>
            <a:ext cx="5220000" cy="4230000"/>
          </a:xfrm>
        </p:spPr>
      </p:sp>
    </p:spTree>
    <p:extLst>
      <p:ext uri="{BB962C8B-B14F-4D97-AF65-F5344CB8AC3E}">
        <p14:creationId xmlns:p14="http://schemas.microsoft.com/office/powerpoint/2010/main" xmlns="" val="185377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0B504799-5A5B-4904-96F0-E39EDC0290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19263"/>
            <a:ext cx="12192000" cy="513873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129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BA0536-C2F3-45FD-BCE9-A7664FF11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DCB672-9A39-4592-A702-905A663DE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F00B59B-B30F-4BCA-BF7C-138210157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B11AE46-CD71-40A2-B051-FED4CF25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97D472E-4D2E-4B58-B26C-A5C6E9B9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D590CE5-E95F-4274-817F-D56AE118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236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79CC03-CB65-4A4C-90D3-F02B507A0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4C3BF4E-7FD7-4E97-ADD2-17103BBDA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4CE1139-B009-4241-B0C4-BF93CB876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61306DD-CDF6-4C8F-8EAA-8585BA36E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E83B16-91E8-4F91-A8A9-2286EF49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3500BC4-2676-4C2C-A56B-8495420F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306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BFDEE6-9163-4FA6-9C33-9D0B1D96F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6CFD921-B66F-4B9F-8D0C-B14325FE9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DD6FEE-737C-4DE7-A07A-B8500FB8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8FE9F1-30AE-46C1-A8C8-4B7D5FFC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45E6A3-691A-440E-94B6-E4165602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237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B71DFBC-935C-41DF-9AF9-A79F2BD809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FFC04AF-1DA1-4817-ACF7-5A110AD3A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DFD425-2E61-4F50-9A02-6256A3497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833F48-4BE3-401E-8EAC-ED423D3D4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E6C580-1988-45AF-BDB1-7BCACEB9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681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D1B458C-BFE5-4FED-890B-A3C81CBD9E00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74EC097-BE1E-47C5-A4A4-558BFD9F9C06}"/>
              </a:ext>
            </a:extLst>
          </p:cNvPr>
          <p:cNvSpPr/>
          <p:nvPr userDrawn="1"/>
        </p:nvSpPr>
        <p:spPr>
          <a:xfrm>
            <a:off x="12450" y="6772425"/>
            <a:ext cx="12192000" cy="9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ECD6CA42-8F84-4EF7-AC44-C6D7CA7B5256}"/>
              </a:ext>
            </a:extLst>
          </p:cNvPr>
          <p:cNvGrpSpPr/>
          <p:nvPr userDrawn="1"/>
        </p:nvGrpSpPr>
        <p:grpSpPr>
          <a:xfrm>
            <a:off x="0" y="49500"/>
            <a:ext cx="2844750" cy="274500"/>
            <a:chOff x="5228062" y="49500"/>
            <a:chExt cx="2844750" cy="274500"/>
          </a:xfrm>
          <a:solidFill>
            <a:schemeClr val="tx2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:a16="http://schemas.microsoft.com/office/drawing/2014/main" xmlns="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F77822EB-8A6C-4A70-8594-303E6651250C}"/>
              </a:ext>
            </a:extLst>
          </p:cNvPr>
          <p:cNvGrpSpPr/>
          <p:nvPr userDrawn="1"/>
        </p:nvGrpSpPr>
        <p:grpSpPr>
          <a:xfrm>
            <a:off x="9382650" y="6596925"/>
            <a:ext cx="2844750" cy="274500"/>
            <a:chOff x="9347250" y="6571200"/>
            <a:chExt cx="2844750" cy="274500"/>
          </a:xfrm>
          <a:solidFill>
            <a:schemeClr val="tx2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xmlns="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:a16="http://schemas.microsoft.com/office/drawing/2014/main" xmlns="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033588"/>
            <a:ext cx="10444163" cy="40497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51451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18">
            <a:extLst>
              <a:ext uri="{FF2B5EF4-FFF2-40B4-BE49-F238E27FC236}">
                <a16:creationId xmlns:a16="http://schemas.microsoft.com/office/drawing/2014/main" xmlns="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033588"/>
            <a:ext cx="10444163" cy="40497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04488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>
            <a:extLst>
              <a:ext uri="{FF2B5EF4-FFF2-40B4-BE49-F238E27FC236}">
                <a16:creationId xmlns:a16="http://schemas.microsoft.com/office/drawing/2014/main" xmlns="" id="{5172288B-DE9D-43F6-AE1D-DFA58F3C84F8}"/>
              </a:ext>
            </a:extLst>
          </p:cNvPr>
          <p:cNvSpPr/>
          <p:nvPr userDrawn="1"/>
        </p:nvSpPr>
        <p:spPr>
          <a:xfrm>
            <a:off x="0" y="4788000"/>
            <a:ext cx="1932000" cy="207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7882EBE0-0097-4756-884D-F8521A0145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0513" y="233363"/>
            <a:ext cx="5805487" cy="6480175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xmlns="" id="{BD000A37-5141-407E-A504-C96A5627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E674FD9-79E8-4C83-8018-2847114B94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5413" y="2528888"/>
            <a:ext cx="7426325" cy="238442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18826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C31BDB-50F3-43CA-877E-F9C7672D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74453DF6-9509-45CB-BD4E-84F90C1C9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AF27442-62D0-4CA6-81B4-B7FDDA51A9A2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1FD6AC4-0F96-4D40-B8AD-EF85E9EDE11D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73640FF5-D492-4210-9DE4-D7B66426125F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1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062B47E0-EF90-4ECC-A73E-6E5DA1F62FCD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xmlns="" id="{2FC4DE4B-558A-425B-A23E-B63E93533558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D1C3AA05-E7C7-4C27-A908-2E47AFEBA600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1"/>
          </a:solidFill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D94BF255-53E4-439B-83D0-7DE93A9900DD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7" name="Блок-схема: объединение 16">
              <a:extLst>
                <a:ext uri="{FF2B5EF4-FFF2-40B4-BE49-F238E27FC236}">
                  <a16:creationId xmlns:a16="http://schemas.microsoft.com/office/drawing/2014/main" xmlns="" id="{E38044D4-D5F4-4E1E-8B74-E24D6E7B2929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4158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81E132A-DAAE-4C5A-9799-9BEDDD0FBE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5ABEC81-0435-44F8-AC84-9AA06776E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E9A5681-179B-43EF-A41E-7921E27CA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24075"/>
            <a:ext cx="10515600" cy="15303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3815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xmlns="" id="{F8FE08DD-35D4-4F6D-9D3E-895549AFA462}"/>
              </a:ext>
            </a:extLst>
          </p:cNvPr>
          <p:cNvSpPr/>
          <p:nvPr userDrawn="1"/>
        </p:nvSpPr>
        <p:spPr>
          <a:xfrm>
            <a:off x="0" y="4788000"/>
            <a:ext cx="1932000" cy="207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7EF7D0-8129-458F-9F1A-BA56AAF6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3447F0-A2FC-4139-A746-423895CB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69075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xmlns="" id="{F8FE08DD-35D4-4F6D-9D3E-895549AFA462}"/>
              </a:ext>
            </a:extLst>
          </p:cNvPr>
          <p:cNvSpPr/>
          <p:nvPr userDrawn="1"/>
        </p:nvSpPr>
        <p:spPr>
          <a:xfrm rot="16200000">
            <a:off x="10191000" y="4857000"/>
            <a:ext cx="1932000" cy="207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7EF7D0-8129-458F-9F1A-BA56AAF6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3447F0-A2FC-4139-A746-423895CB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94906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7EF7D0-8129-458F-9F1A-BA56AAF6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3447F0-A2FC-4139-A746-423895CB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796AF94-0451-4B41-960A-AE014E9C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42D3EF2-51A0-4DA7-88AA-E1FA1562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90037A-9CFB-48E5-9E34-0A14EDE6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878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9DC742-0D31-49BB-8235-E8F23687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B7A22E-3771-4390-9794-7F14D95DF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6951B10-84CC-412A-B18B-E5D7BFE1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06FA339-92AB-4D93-B605-E9C0B0E7E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AFCBD1A-83E7-45B8-95AE-AE44F1080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11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5DC75D-06B2-46E5-A96B-A1468A218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6AE6E6F-2E09-401B-B461-D6DF215D1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0FA403A-15C6-49C6-8CC5-8F9664A12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C3F06EE-74D4-48BE-B81A-5C34F61B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53AD41-416F-495E-A3FD-85E02F264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9E8F414-2898-41DB-BD73-B506B16F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495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5BF822-D25A-4089-8B09-6CDFC6C7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DFA1F7A-5EC7-4EDE-B41D-E76BE82B3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51A2486-CBD9-47F2-85CB-E75E70743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D9BFCC3-815F-46C2-8BBD-B33697BD34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A6C052B-8DDE-4435-89D0-37FEADE5B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E4CBDAB-0EC1-4397-917A-7260217B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848E488-94C4-4695-A96B-BD92D0FE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89685D5-D9B9-4084-9444-3F5DFFF8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056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CAB533-743E-4972-9281-AA80F8DE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E27A4BD-2D2A-438C-8009-834074645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593BC4F-92E4-4734-99DC-E5A245F3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C2D59C2-0660-44F2-8B51-CACB66F9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830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5289D3-E86F-47FE-BC52-53D34FA45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33570AF-E207-47A8-A8FC-5D9057465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AF8805-B906-4169-9117-FA140E73D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5B055-54BE-42A4-8DC8-10ED2ADEA08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E3D611-6D00-421E-BE6B-385F5C2C5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716F83-6BED-46A4-98C2-DEC0D746A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23"/>
            <a:extLst>
              <a:ext uri="{FF2B5EF4-FFF2-40B4-BE49-F238E27FC236}">
                <a16:creationId xmlns:a16="http://schemas.microsoft.com/office/drawing/2014/main" xmlns="" id="{43780347-ADC3-4039-95E5-9DAF405C2D4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616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64" r:id="rId11"/>
    <p:sldLayoutId id="2147483668" r:id="rId12"/>
    <p:sldLayoutId id="2147483663" r:id="rId13"/>
    <p:sldLayoutId id="2147483656" r:id="rId14"/>
    <p:sldLayoutId id="2147483657" r:id="rId15"/>
    <p:sldLayoutId id="2147483658" r:id="rId16"/>
    <p:sldLayoutId id="2147483659" r:id="rId17"/>
    <p:sldLayoutId id="2147483665" r:id="rId18"/>
    <p:sldLayoutId id="2147483667" r:id="rId19"/>
    <p:sldLayoutId id="2147483666" r:id="rId20"/>
    <p:sldLayoutId id="2147483669" r:id="rId2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30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30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forms.yandex.ru/u/6443d41f50569009c517060a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um-integration.asu.ru/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great-altay.ru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33.jpeg"/><Relationship Id="rId4" Type="http://schemas.openxmlformats.org/officeDocument/2006/relationships/hyperlink" Target="http://rescenter22.ru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ign.asu.ru/about/departments/social_policy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8E99B067-EB62-402E-805F-0F0DF821BA19}"/>
              </a:ext>
            </a:extLst>
          </p:cNvPr>
          <p:cNvSpPr/>
          <p:nvPr/>
        </p:nvSpPr>
        <p:spPr>
          <a:xfrm>
            <a:off x="3359696" y="1"/>
            <a:ext cx="88323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23">
            <a:extLst>
              <a:ext uri="{FF2B5EF4-FFF2-40B4-BE49-F238E27FC236}">
                <a16:creationId xmlns:a16="http://schemas.microsoft.com/office/drawing/2014/main" xmlns="" id="{10315E8C-F410-4B7D-9A8E-D2CECB50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504" y="692696"/>
            <a:ext cx="6192688" cy="166488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+mn-lt"/>
              </a:rPr>
              <a:t>Кафедра социальной и молодежной политики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297F0EBA-D1C1-470D-8EFC-89954E1950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1704" y="4869160"/>
            <a:ext cx="5269719" cy="927778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ALSSyysScript" panose="02000506050000020003" pitchFamily="2" charset="0"/>
              </a:rPr>
              <a:t> </a:t>
            </a:r>
          </a:p>
          <a:p>
            <a:pPr algn="ctr"/>
            <a:r>
              <a:rPr lang="ru-RU" sz="3000" i="1" dirty="0">
                <a:solidFill>
                  <a:schemeClr val="bg1"/>
                </a:solidFill>
                <a:latin typeface="ALSSyysScript" panose="02000506050000020003" pitchFamily="2" charset="0"/>
              </a:rPr>
              <a:t>Комфортное обучение </a:t>
            </a:r>
          </a:p>
          <a:p>
            <a:pPr algn="ctr"/>
            <a:r>
              <a:rPr lang="ru-RU" sz="3000" i="1" dirty="0">
                <a:solidFill>
                  <a:schemeClr val="bg1"/>
                </a:solidFill>
                <a:latin typeface="ALSSyysScript" panose="02000506050000020003" pitchFamily="2" charset="0"/>
              </a:rPr>
              <a:t>и возможности для развития</a:t>
            </a:r>
          </a:p>
        </p:txBody>
      </p:sp>
      <p:pic>
        <p:nvPicPr>
          <p:cNvPr id="13" name="Рисунок 12" descr="ИГН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344" y="233363"/>
            <a:ext cx="2884375" cy="2884375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175118" y="5110752"/>
            <a:ext cx="3024336" cy="170118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CA4CB38-B32D-4746-A770-E26C971197A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5206" y="2420264"/>
            <a:ext cx="2886126" cy="192446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35CB586-6979-4DC0-81CF-9BDE7E755F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2126" y="3382494"/>
            <a:ext cx="2832197" cy="187502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9910B7-81CD-49B4-A53E-85CD309861F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2859070"/>
            <a:ext cx="3070582" cy="20474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4547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EF6182C-7CDA-43DD-8536-C76D40EC7FA0}"/>
              </a:ext>
            </a:extLst>
          </p:cNvPr>
          <p:cNvSpPr/>
          <p:nvPr/>
        </p:nvSpPr>
        <p:spPr>
          <a:xfrm>
            <a:off x="1523968" y="2214554"/>
            <a:ext cx="4357718" cy="1844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pc="47" dirty="0">
                <a:solidFill>
                  <a:schemeClr val="bg1"/>
                </a:solidFill>
                <a:latin typeface="Montserrat 2"/>
              </a:rPr>
              <a:t>ЛИЧНО ИЛИ ЧЕРЕЗ ДОВЕРЕННОЕ ЛИЦО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69849EE-5963-4529-BDB4-2926876D2BDF}"/>
              </a:ext>
            </a:extLst>
          </p:cNvPr>
          <p:cNvSpPr/>
          <p:nvPr/>
        </p:nvSpPr>
        <p:spPr>
          <a:xfrm>
            <a:off x="5881686" y="2214554"/>
            <a:ext cx="4357718" cy="18444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ontserrat 2" charset="0"/>
                <a:cs typeface="Montserrat 2" charset="0"/>
              </a:rPr>
              <a:t>ПОЧТОЙ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5C94730-1176-44B3-B7BC-088B524B9082}"/>
              </a:ext>
            </a:extLst>
          </p:cNvPr>
          <p:cNvSpPr/>
          <p:nvPr/>
        </p:nvSpPr>
        <p:spPr>
          <a:xfrm>
            <a:off x="1523968" y="4000504"/>
            <a:ext cx="8715436" cy="20846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E036EF7-6BBB-45F5-902D-A8F2FF7ADDD5}"/>
              </a:ext>
            </a:extLst>
          </p:cNvPr>
          <p:cNvSpPr/>
          <p:nvPr/>
        </p:nvSpPr>
        <p:spPr>
          <a:xfrm>
            <a:off x="2211664" y="2603835"/>
            <a:ext cx="3017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6BCED08-0AA9-4AB6-BD1D-7CF742185677}"/>
              </a:ext>
            </a:extLst>
          </p:cNvPr>
          <p:cNvSpPr/>
          <p:nvPr/>
        </p:nvSpPr>
        <p:spPr>
          <a:xfrm>
            <a:off x="6961555" y="2603834"/>
            <a:ext cx="3012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0671FF66-9BF3-40F6-9D26-0D73928C35CF}"/>
              </a:ext>
            </a:extLst>
          </p:cNvPr>
          <p:cNvSpPr/>
          <p:nvPr/>
        </p:nvSpPr>
        <p:spPr>
          <a:xfrm>
            <a:off x="1666844" y="4429132"/>
            <a:ext cx="5429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spc="47" dirty="0">
                <a:solidFill>
                  <a:schemeClr val="bg1"/>
                </a:solidFill>
                <a:latin typeface="Montserrat 2"/>
              </a:rPr>
              <a:t>В ЭЛЕКТРОННОЙ ФОРМЕ ПОСРЕДСТВОМ </a:t>
            </a:r>
            <a:endParaRPr lang="ru-RU" sz="1600" spc="47" dirty="0">
              <a:solidFill>
                <a:schemeClr val="bg1"/>
              </a:solidFill>
              <a:latin typeface="Montserrat 2"/>
            </a:endParaRPr>
          </a:p>
          <a:p>
            <a:pPr algn="just"/>
            <a:r>
              <a:rPr lang="en-US" sz="1600" spc="47" dirty="0">
                <a:solidFill>
                  <a:schemeClr val="bg1"/>
                </a:solidFill>
                <a:latin typeface="Montserrat 2"/>
              </a:rPr>
              <a:t>ЭЛЕКТРОННОЙ ИНФОРМАЦИОННОЙ СИСТЕМЫ</a:t>
            </a:r>
            <a:endParaRPr lang="ru-RU" sz="1600" spc="47" dirty="0">
              <a:solidFill>
                <a:schemeClr val="bg1"/>
              </a:solidFill>
              <a:latin typeface="Montserrat 2"/>
            </a:endParaRPr>
          </a:p>
          <a:p>
            <a:pPr algn="just"/>
            <a:r>
              <a:rPr lang="en-US" sz="1600" spc="47" dirty="0">
                <a:solidFill>
                  <a:schemeClr val="bg1"/>
                </a:solidFill>
                <a:latin typeface="Montserrat 2"/>
              </a:rPr>
              <a:t> ВУЗА (ЛИЧНЫЙ КАБИНЕТ АБИТУРИЕНТА) </a:t>
            </a:r>
            <a:endParaRPr lang="ru-RU" sz="1600" spc="47" dirty="0">
              <a:solidFill>
                <a:schemeClr val="bg1"/>
              </a:solidFill>
              <a:latin typeface="Montserrat 2"/>
            </a:endParaRPr>
          </a:p>
          <a:p>
            <a:pPr algn="just"/>
            <a:r>
              <a:rPr lang="en-US" sz="1600" spc="47" dirty="0">
                <a:solidFill>
                  <a:schemeClr val="bg1"/>
                </a:solidFill>
                <a:latin typeface="Montserrat 2"/>
              </a:rPr>
              <a:t>ИЛИ С ИСПОЛЬЗОВАНИЕМ </a:t>
            </a:r>
            <a:r>
              <a:rPr lang="ru-RU" sz="1600" spc="47" dirty="0">
                <a:solidFill>
                  <a:schemeClr val="bg1"/>
                </a:solidFill>
                <a:latin typeface="Montserrat 2"/>
              </a:rPr>
              <a:t> </a:t>
            </a:r>
          </a:p>
          <a:p>
            <a:pPr algn="just"/>
            <a:r>
              <a:rPr lang="en-US" sz="1600" spc="47" dirty="0">
                <a:solidFill>
                  <a:schemeClr val="bg1"/>
                </a:solidFill>
                <a:latin typeface="Montserrat 2"/>
              </a:rPr>
              <a:t>ПОРТАЛА «ГОСУСЛУГИ»</a:t>
            </a:r>
          </a:p>
          <a:p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xmlns="" id="{1F97A0AA-EFC3-44AE-A04B-47051DE7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58460" cy="1063611"/>
          </a:xfrm>
        </p:spPr>
        <p:txBody>
          <a:bodyPr>
            <a:noAutofit/>
          </a:bodyPr>
          <a:lstStyle/>
          <a:p>
            <a:pPr algn="ctr">
              <a:lnSpc>
                <a:spcPts val="4000"/>
              </a:lnSpc>
            </a:pPr>
            <a:r>
              <a:rPr lang="ru-RU" sz="4000" spc="190" dirty="0">
                <a:solidFill>
                  <a:srgbClr val="0B57A5"/>
                </a:solidFill>
                <a:latin typeface="Montserrat 1"/>
              </a:rPr>
              <a:t/>
            </a:r>
            <a:br>
              <a:rPr lang="ru-RU" sz="4000" spc="190" dirty="0">
                <a:solidFill>
                  <a:srgbClr val="0B57A5"/>
                </a:solidFill>
                <a:latin typeface="Montserrat 1"/>
              </a:rPr>
            </a:br>
            <a:r>
              <a:rPr lang="ru-RU" sz="4000" spc="190" dirty="0">
                <a:solidFill>
                  <a:srgbClr val="0B57A5"/>
                </a:solidFill>
                <a:latin typeface="Montserrat 1"/>
              </a:rPr>
              <a:t/>
            </a:r>
            <a:br>
              <a:rPr lang="ru-RU" sz="4000" spc="190" dirty="0">
                <a:solidFill>
                  <a:srgbClr val="0B57A5"/>
                </a:solidFill>
                <a:latin typeface="Montserrat 1"/>
              </a:rPr>
            </a:br>
            <a:r>
              <a:rPr lang="en-US" sz="4000" spc="190" dirty="0">
                <a:solidFill>
                  <a:srgbClr val="C00000"/>
                </a:solidFill>
                <a:latin typeface="Montserrat 1"/>
              </a:rPr>
              <a:t>СПОСОБЫ</a:t>
            </a:r>
            <a:r>
              <a:rPr lang="ru-RU" sz="4000" spc="190" dirty="0">
                <a:solidFill>
                  <a:srgbClr val="C00000"/>
                </a:solidFill>
                <a:latin typeface="Montserrat 1"/>
              </a:rPr>
              <a:t> </a:t>
            </a:r>
            <a:r>
              <a:rPr lang="en-US" sz="4000" spc="190" dirty="0">
                <a:solidFill>
                  <a:srgbClr val="C00000"/>
                </a:solidFill>
                <a:latin typeface="Montserrat 1"/>
              </a:rPr>
              <a:t>ПОДАЧИ </a:t>
            </a:r>
            <a:br>
              <a:rPr lang="en-US" sz="4000" spc="190" dirty="0">
                <a:solidFill>
                  <a:srgbClr val="C00000"/>
                </a:solidFill>
                <a:latin typeface="Montserrat 1"/>
              </a:rPr>
            </a:br>
            <a:r>
              <a:rPr lang="en-US" sz="4000" spc="190" dirty="0">
                <a:solidFill>
                  <a:srgbClr val="C00000"/>
                </a:solidFill>
                <a:latin typeface="Montserrat 1"/>
              </a:rPr>
              <a:t>ДОКУМЕНТОВ</a:t>
            </a:r>
            <a:r>
              <a:rPr lang="en-US" sz="4000" spc="190" dirty="0">
                <a:solidFill>
                  <a:srgbClr val="0B57A5"/>
                </a:solidFill>
                <a:latin typeface="Montserrat 1"/>
              </a:rPr>
              <a:t/>
            </a:r>
            <a:br>
              <a:rPr lang="en-US" sz="4000" spc="190" dirty="0">
                <a:solidFill>
                  <a:srgbClr val="0B57A5"/>
                </a:solidFill>
                <a:latin typeface="Montserrat 1"/>
              </a:rPr>
            </a:br>
            <a:r>
              <a:rPr lang="ru-RU" sz="4000" spc="148" dirty="0">
                <a:solidFill>
                  <a:srgbClr val="C00000"/>
                </a:solidFill>
                <a:latin typeface="Montserrat 1"/>
              </a:rPr>
              <a:t/>
            </a:r>
            <a:br>
              <a:rPr lang="ru-RU" sz="4000" spc="148" dirty="0">
                <a:solidFill>
                  <a:srgbClr val="C00000"/>
                </a:solidFill>
                <a:latin typeface="Montserrat 1"/>
              </a:rPr>
            </a:br>
            <a:endParaRPr lang="en-US" sz="4000" spc="148" dirty="0">
              <a:solidFill>
                <a:srgbClr val="C00000"/>
              </a:solidFill>
              <a:latin typeface="Montserrat 1"/>
            </a:endParaRPr>
          </a:p>
        </p:txBody>
      </p:sp>
      <p:pic>
        <p:nvPicPr>
          <p:cNvPr id="21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524628" y="4071942"/>
            <a:ext cx="3135390" cy="17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747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Какие документы нужно предоставить в приемную комиссию? </a:t>
            </a:r>
            <a:br>
              <a:rPr lang="ru-RU" b="1" dirty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778" y="1785926"/>
            <a:ext cx="9072626" cy="345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4722ABD0-4603-434F-B884-98E52520B73C}"/>
              </a:ext>
            </a:extLst>
          </p:cNvPr>
          <p:cNvSpPr/>
          <p:nvPr/>
        </p:nvSpPr>
        <p:spPr>
          <a:xfrm>
            <a:off x="1309654" y="2214554"/>
            <a:ext cx="2110346" cy="1285884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BA91CA74-EB91-4124-89FB-7717B06E2A6C}"/>
              </a:ext>
            </a:extLst>
          </p:cNvPr>
          <p:cNvSpPr/>
          <p:nvPr/>
        </p:nvSpPr>
        <p:spPr>
          <a:xfrm>
            <a:off x="5238744" y="2214554"/>
            <a:ext cx="2231256" cy="1214446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F22B0AB6-277E-4ADA-AC26-C842F8F2256F}"/>
              </a:ext>
            </a:extLst>
          </p:cNvPr>
          <p:cNvSpPr/>
          <p:nvPr/>
        </p:nvSpPr>
        <p:spPr>
          <a:xfrm>
            <a:off x="9096396" y="2214554"/>
            <a:ext cx="2143140" cy="1285884"/>
          </a:xfrm>
          <a:prstGeom prst="round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0F77F9AA-62AF-4865-9B21-8142C38CBEDF}"/>
              </a:ext>
            </a:extLst>
          </p:cNvPr>
          <p:cNvSpPr/>
          <p:nvPr/>
        </p:nvSpPr>
        <p:spPr>
          <a:xfrm>
            <a:off x="3095604" y="2071678"/>
            <a:ext cx="642942" cy="5715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21CD48DF-1FDF-491D-B6AF-85722665ADDD}"/>
              </a:ext>
            </a:extLst>
          </p:cNvPr>
          <p:cNvSpPr/>
          <p:nvPr/>
        </p:nvSpPr>
        <p:spPr>
          <a:xfrm>
            <a:off x="7239008" y="2071678"/>
            <a:ext cx="642942" cy="5715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6A78A753-178A-419F-B5EA-1FA6BCD1FBD8}"/>
              </a:ext>
            </a:extLst>
          </p:cNvPr>
          <p:cNvSpPr/>
          <p:nvPr/>
        </p:nvSpPr>
        <p:spPr>
          <a:xfrm>
            <a:off x="10953784" y="2000240"/>
            <a:ext cx="642942" cy="5715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3A32085-E829-4795-A906-44F4F0DCADA3}"/>
              </a:ext>
            </a:extLst>
          </p:cNvPr>
          <p:cNvSpPr/>
          <p:nvPr/>
        </p:nvSpPr>
        <p:spPr>
          <a:xfrm>
            <a:off x="238084" y="4000504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ED6E7A6-B8D6-4244-B6A1-E489EE2D22CB}"/>
              </a:ext>
            </a:extLst>
          </p:cNvPr>
          <p:cNvSpPr/>
          <p:nvPr/>
        </p:nvSpPr>
        <p:spPr>
          <a:xfrm>
            <a:off x="4595802" y="4000504"/>
            <a:ext cx="34290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 Комплексные центры социального обслуживания  населения;</a:t>
            </a:r>
          </a:p>
          <a:p>
            <a:pPr marL="457200" indent="-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 Кризисные центры для мужчин и женщин;</a:t>
            </a:r>
          </a:p>
          <a:p>
            <a:pPr marL="457200" indent="-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 Центры социальной реабилитации населения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E02702E-7844-42D4-9E92-2120B722CE75}"/>
              </a:ext>
            </a:extLst>
          </p:cNvPr>
          <p:cNvSpPr/>
          <p:nvPr/>
        </p:nvSpPr>
        <p:spPr>
          <a:xfrm>
            <a:off x="8453454" y="4071942"/>
            <a:ext cx="35719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 Некоммерческая организация;</a:t>
            </a:r>
          </a:p>
          <a:p>
            <a:pPr marL="457200" indent="-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 Организовать свой социальный бизнес;</a:t>
            </a:r>
          </a:p>
          <a:p>
            <a:pPr marL="457200" indent="-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 Работать на телефоне доверия;</a:t>
            </a:r>
          </a:p>
          <a:p>
            <a:pPr marL="457200" indent="-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 Администрации городов и районов</a:t>
            </a:r>
          </a:p>
          <a:p>
            <a:pPr marL="457200" indent="-457200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CE106CB-8EE2-4E78-8CFE-2F5CD5CAC1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0776" y="2428868"/>
            <a:ext cx="714380" cy="7143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C63A0C4-4072-4D32-82BF-86A0CDEF9F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52596" y="2571744"/>
            <a:ext cx="714380" cy="7143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3938F70-2098-4E3C-86CC-FAAC982999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024562" y="2500306"/>
            <a:ext cx="714380" cy="714380"/>
          </a:xfrm>
          <a:prstGeom prst="rect">
            <a:avLst/>
          </a:prstGeom>
        </p:spPr>
      </p:pic>
      <p:sp>
        <p:nvSpPr>
          <p:cNvPr id="19" name="Заголовок 17">
            <a:extLst>
              <a:ext uri="{FF2B5EF4-FFF2-40B4-BE49-F238E27FC236}">
                <a16:creationId xmlns:a16="http://schemas.microsoft.com/office/drawing/2014/main" xmlns="" id="{A5D74007-E5AE-44D1-B979-130CA500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40" y="551640"/>
            <a:ext cx="10287072" cy="1182687"/>
          </a:xfrm>
        </p:spPr>
        <p:txBody>
          <a:bodyPr>
            <a:noAutofit/>
          </a:bodyPr>
          <a:lstStyle/>
          <a:p>
            <a:pPr algn="ctr"/>
            <a:r>
              <a:rPr lang="ru-RU" sz="3200" b="1" spc="148" dirty="0">
                <a:solidFill>
                  <a:srgbClr val="0B57A5"/>
                </a:solidFill>
                <a:latin typeface="Montserrat 1"/>
              </a:rPr>
              <a:t>Социальная политика и социальная защита населения</a:t>
            </a: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spc="148" dirty="0">
                <a:solidFill>
                  <a:srgbClr val="C00000"/>
                </a:solidFill>
                <a:latin typeface="Montserrat 1"/>
              </a:rPr>
              <a:t> </a:t>
            </a:r>
            <a:r>
              <a:rPr lang="ru-RU" sz="3200" b="1" spc="148" dirty="0">
                <a:solidFill>
                  <a:srgbClr val="0B57A5"/>
                </a:solidFill>
                <a:latin typeface="Montserrat 1"/>
              </a:rPr>
              <a:t>39.03.02 Социальная работа </a:t>
            </a:r>
            <a:r>
              <a:rPr lang="ru-RU" sz="3200" spc="148" dirty="0">
                <a:solidFill>
                  <a:srgbClr val="C00000"/>
                </a:solidFill>
                <a:latin typeface="Montserrat 1"/>
              </a:rPr>
              <a:t/>
            </a:r>
            <a:br>
              <a:rPr lang="ru-RU" sz="3200" spc="148" dirty="0">
                <a:solidFill>
                  <a:srgbClr val="C00000"/>
                </a:solidFill>
                <a:latin typeface="Montserrat 1"/>
              </a:rPr>
            </a:br>
            <a:r>
              <a:rPr lang="ru-RU" sz="3200" spc="148" dirty="0">
                <a:solidFill>
                  <a:srgbClr val="C00000"/>
                </a:solidFill>
                <a:latin typeface="Montserrat 1"/>
              </a:rPr>
              <a:t>ГДЕ МОЖНО РАБОТАТЬ?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23836" y="3964900"/>
            <a:ext cx="371477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 Социальные фонды;</a:t>
            </a:r>
          </a:p>
          <a:p>
            <a:pPr marL="457200" indent="-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 Министерство социальной защиты;</a:t>
            </a:r>
          </a:p>
          <a:p>
            <a:pPr marL="457200" indent="-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 Комитеты  по социальному обеспечению; </a:t>
            </a:r>
          </a:p>
          <a:p>
            <a:pPr marL="457200" indent="-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 Пенитенциарная система;</a:t>
            </a:r>
          </a:p>
          <a:p>
            <a:pPr marL="457200" indent="-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 Управление по социальной защите</a:t>
            </a:r>
          </a:p>
          <a:p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158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4722ABD0-4603-434F-B884-98E52520B73C}"/>
              </a:ext>
            </a:extLst>
          </p:cNvPr>
          <p:cNvSpPr/>
          <p:nvPr/>
        </p:nvSpPr>
        <p:spPr>
          <a:xfrm>
            <a:off x="1309654" y="2214554"/>
            <a:ext cx="2110346" cy="1285884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BA91CA74-EB91-4124-89FB-7717B06E2A6C}"/>
              </a:ext>
            </a:extLst>
          </p:cNvPr>
          <p:cNvSpPr/>
          <p:nvPr/>
        </p:nvSpPr>
        <p:spPr>
          <a:xfrm>
            <a:off x="5238744" y="2214554"/>
            <a:ext cx="2231256" cy="1214446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F22B0AB6-277E-4ADA-AC26-C842F8F2256F}"/>
              </a:ext>
            </a:extLst>
          </p:cNvPr>
          <p:cNvSpPr/>
          <p:nvPr/>
        </p:nvSpPr>
        <p:spPr>
          <a:xfrm>
            <a:off x="9096396" y="2214554"/>
            <a:ext cx="2143140" cy="1285884"/>
          </a:xfrm>
          <a:prstGeom prst="round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0F77F9AA-62AF-4865-9B21-8142C38CBEDF}"/>
              </a:ext>
            </a:extLst>
          </p:cNvPr>
          <p:cNvSpPr/>
          <p:nvPr/>
        </p:nvSpPr>
        <p:spPr>
          <a:xfrm>
            <a:off x="3095604" y="2071678"/>
            <a:ext cx="642942" cy="5715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21CD48DF-1FDF-491D-B6AF-85722665ADDD}"/>
              </a:ext>
            </a:extLst>
          </p:cNvPr>
          <p:cNvSpPr/>
          <p:nvPr/>
        </p:nvSpPr>
        <p:spPr>
          <a:xfrm>
            <a:off x="7239008" y="2071678"/>
            <a:ext cx="642942" cy="5715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6A78A753-178A-419F-B5EA-1FA6BCD1FBD8}"/>
              </a:ext>
            </a:extLst>
          </p:cNvPr>
          <p:cNvSpPr/>
          <p:nvPr/>
        </p:nvSpPr>
        <p:spPr>
          <a:xfrm>
            <a:off x="10953784" y="2000240"/>
            <a:ext cx="642942" cy="5715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3A32085-E829-4795-A906-44F4F0DCADA3}"/>
              </a:ext>
            </a:extLst>
          </p:cNvPr>
          <p:cNvSpPr/>
          <p:nvPr/>
        </p:nvSpPr>
        <p:spPr>
          <a:xfrm>
            <a:off x="238084" y="4000504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CE106CB-8EE2-4E78-8CFE-2F5CD5CAC1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82214" y="2500306"/>
            <a:ext cx="714380" cy="7143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C63A0C4-4072-4D32-82BF-86A0CDEF9F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52596" y="2571744"/>
            <a:ext cx="714380" cy="7143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3938F70-2098-4E3C-86CC-FAAC982999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024562" y="2571744"/>
            <a:ext cx="714380" cy="714380"/>
          </a:xfrm>
          <a:prstGeom prst="rect">
            <a:avLst/>
          </a:prstGeom>
        </p:spPr>
      </p:pic>
      <p:sp>
        <p:nvSpPr>
          <p:cNvPr id="19" name="Заголовок 17">
            <a:extLst>
              <a:ext uri="{FF2B5EF4-FFF2-40B4-BE49-F238E27FC236}">
                <a16:creationId xmlns:a16="http://schemas.microsoft.com/office/drawing/2014/main" xmlns="" id="{A5D74007-E5AE-44D1-B979-130CA500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40" y="428604"/>
            <a:ext cx="10287072" cy="1182687"/>
          </a:xfrm>
        </p:spPr>
        <p:txBody>
          <a:bodyPr>
            <a:noAutofit/>
          </a:bodyPr>
          <a:lstStyle/>
          <a:p>
            <a:pPr algn="ctr"/>
            <a:r>
              <a:rPr lang="ru-RU" sz="3200" b="1" spc="148" dirty="0">
                <a:solidFill>
                  <a:srgbClr val="0B57A5"/>
                </a:solidFill>
                <a:latin typeface="Montserrat 1"/>
              </a:rPr>
              <a:t>Управление в молодежной политике </a:t>
            </a: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spc="148" dirty="0">
                <a:solidFill>
                  <a:srgbClr val="C00000"/>
                </a:solidFill>
                <a:latin typeface="Montserrat 1"/>
              </a:rPr>
              <a:t> </a:t>
            </a:r>
            <a:r>
              <a:rPr lang="ru-RU" sz="3200" b="1" spc="148" dirty="0">
                <a:solidFill>
                  <a:srgbClr val="0B57A5"/>
                </a:solidFill>
                <a:latin typeface="Montserrat 1"/>
              </a:rPr>
              <a:t>39.03.03 Организация работы с молодежью</a:t>
            </a:r>
            <a:br>
              <a:rPr lang="ru-RU" sz="3200" b="1" spc="148" dirty="0">
                <a:solidFill>
                  <a:srgbClr val="0B57A5"/>
                </a:solidFill>
                <a:latin typeface="Montserrat 1"/>
              </a:rPr>
            </a:br>
            <a:r>
              <a:rPr lang="ru-RU" sz="3200" spc="148" dirty="0">
                <a:solidFill>
                  <a:srgbClr val="C00000"/>
                </a:solidFill>
                <a:latin typeface="Montserrat 1"/>
              </a:rPr>
              <a:t/>
            </a:r>
            <a:br>
              <a:rPr lang="ru-RU" sz="3200" spc="148" dirty="0">
                <a:solidFill>
                  <a:srgbClr val="C00000"/>
                </a:solidFill>
                <a:latin typeface="Montserrat 1"/>
              </a:rPr>
            </a:br>
            <a:r>
              <a:rPr lang="ru-RU" sz="3200" spc="148" dirty="0">
                <a:solidFill>
                  <a:srgbClr val="C00000"/>
                </a:solidFill>
                <a:latin typeface="Montserrat 1"/>
              </a:rPr>
              <a:t>ГДЕ МОЖНО РАБОТАТЬ?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67408" y="3767648"/>
            <a:ext cx="361950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✔Комитеты по делам молодежи ✔Государственные и коммерческие организации;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✔Организации, осуществляющие деятельность в сфере труда и занятости;</a:t>
            </a:r>
          </a:p>
          <a:p>
            <a:pPr marL="457200" indent="-457200">
              <a:buFont typeface="Arial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77DE125-EB18-F1D6-B13D-B327BE2AAEB4}"/>
              </a:ext>
            </a:extLst>
          </p:cNvPr>
          <p:cNvSpPr/>
          <p:nvPr/>
        </p:nvSpPr>
        <p:spPr>
          <a:xfrm>
            <a:off x="4799856" y="3798426"/>
            <a:ext cx="36195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✔Структуры по работе с молодыми кадрами на производстве;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Apple Color Emoji" pitchFamily="2" charset="0"/>
                <a:cs typeface="Times New Roman" panose="02020603050405020304" pitchFamily="18" charset="0"/>
              </a:rPr>
              <a:t>✔Образовательные учреждения и консультативно-обучающие центры;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0983EB4-8E05-1261-4BA0-5AEE21E598C9}"/>
              </a:ext>
            </a:extLst>
          </p:cNvPr>
          <p:cNvSpPr/>
          <p:nvPr/>
        </p:nvSpPr>
        <p:spPr>
          <a:xfrm>
            <a:off x="8572496" y="3798426"/>
            <a:ext cx="36195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✔Научно-исследовательские группы и компании;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✔Общественные и молодежные организации;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58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>
            <a:off x="10739470" y="0"/>
            <a:ext cx="145253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dirty="0"/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xmlns="" id="{862AE188-DBE6-43ED-9B17-6C4457E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9" y="116632"/>
            <a:ext cx="9900624" cy="95491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DC0746"/>
                </a:solidFill>
              </a:rPr>
              <a:t>Сроки приема документов</a:t>
            </a:r>
            <a:endParaRPr lang="ru-RU" dirty="0"/>
          </a:p>
        </p:txBody>
      </p:sp>
      <p:grpSp>
        <p:nvGrpSpPr>
          <p:cNvPr id="6" name="Group 4"/>
          <p:cNvGrpSpPr/>
          <p:nvPr/>
        </p:nvGrpSpPr>
        <p:grpSpPr>
          <a:xfrm>
            <a:off x="595274" y="1214422"/>
            <a:ext cx="2357454" cy="500066"/>
            <a:chOff x="0" y="0"/>
            <a:chExt cx="1055662" cy="198609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1055662" cy="198609"/>
            </a:xfrm>
            <a:custGeom>
              <a:avLst/>
              <a:gdLst/>
              <a:ahLst/>
              <a:cxnLst/>
              <a:rect l="l" t="t" r="r" b="b"/>
              <a:pathLst>
                <a:path w="1055662" h="198609">
                  <a:moveTo>
                    <a:pt x="0" y="0"/>
                  </a:moveTo>
                  <a:lnTo>
                    <a:pt x="1055662" y="0"/>
                  </a:lnTo>
                  <a:lnTo>
                    <a:pt x="1055662" y="198609"/>
                  </a:lnTo>
                  <a:lnTo>
                    <a:pt x="0" y="198609"/>
                  </a:lnTo>
                  <a:close/>
                </a:path>
              </a:pathLst>
            </a:custGeom>
            <a:solidFill>
              <a:srgbClr val="FF1653"/>
            </a:solidFill>
          </p:spPr>
        </p:sp>
        <p:sp>
          <p:nvSpPr>
            <p:cNvPr id="8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5"/>
                </a:lnSpc>
              </a:pPr>
              <a:endParaRPr dirty="0">
                <a:latin typeface="Bahnschrift Light SemiCondensed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9522" y="1285860"/>
            <a:ext cx="285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spc="48" dirty="0">
                <a:solidFill>
                  <a:srgbClr val="FFFFFF"/>
                </a:solidFill>
                <a:latin typeface="Montserrat 1"/>
              </a:rPr>
              <a:t>20 ИЮНЯ - 25 ИЮЛЯ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95604" y="1214422"/>
            <a:ext cx="7000924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spcBef>
                <a:spcPct val="0"/>
              </a:spcBef>
            </a:pPr>
            <a:r>
              <a:rPr lang="ru-RU" sz="1400" b="1" spc="48" dirty="0">
                <a:solidFill>
                  <a:srgbClr val="1B4E9B"/>
                </a:solidFill>
                <a:latin typeface="Montserrat 1"/>
              </a:rPr>
              <a:t>На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бюджетные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места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для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поступающих</a:t>
            </a:r>
            <a:r>
              <a:rPr lang="ru-RU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п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о 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результатам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ru-RU" sz="1400" b="1" spc="48" dirty="0">
                <a:solidFill>
                  <a:srgbClr val="1B4E9B"/>
                </a:solidFill>
                <a:latin typeface="Montserrat 1"/>
              </a:rPr>
              <a:t>ЕГЭ</a:t>
            </a:r>
            <a:endParaRPr lang="en-US" sz="1400" b="1" spc="48" dirty="0">
              <a:solidFill>
                <a:srgbClr val="1B4E9B"/>
              </a:solidFill>
              <a:latin typeface="Montserrat 1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 rot="16200000">
            <a:off x="1523968" y="1071546"/>
            <a:ext cx="500066" cy="2357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>
              <a:lnSpc>
                <a:spcPts val="2120"/>
              </a:lnSpc>
            </a:pPr>
            <a:r>
              <a:rPr lang="en-US" sz="1400" b="1" spc="48" dirty="0">
                <a:solidFill>
                  <a:srgbClr val="FFFFFF"/>
                </a:solidFill>
                <a:latin typeface="Montserrat 1"/>
              </a:rPr>
              <a:t>20 ИЮНЯ – 15 ИЮЛЯ </a:t>
            </a:r>
          </a:p>
        </p:txBody>
      </p:sp>
      <p:sp>
        <p:nvSpPr>
          <p:cNvPr id="15" name="TextBox 19"/>
          <p:cNvSpPr txBox="1"/>
          <p:nvPr/>
        </p:nvSpPr>
        <p:spPr>
          <a:xfrm>
            <a:off x="3167042" y="1857364"/>
            <a:ext cx="7643866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На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б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юджетные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м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еста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д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ля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п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оступающих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п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о </a:t>
            </a:r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р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езультатам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д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оп</a:t>
            </a:r>
            <a:r>
              <a:rPr lang="ru-RU" sz="1400" b="1" spc="48" dirty="0">
                <a:solidFill>
                  <a:srgbClr val="1B4E9B"/>
                </a:solidFill>
                <a:latin typeface="Montserrat 1"/>
              </a:rPr>
              <a:t>.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ru-RU" sz="1400" b="1" spc="48" dirty="0">
                <a:solidFill>
                  <a:srgbClr val="1B4E9B"/>
                </a:solidFill>
                <a:latin typeface="Montserrat 1"/>
              </a:rPr>
              <a:t>т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ворческих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ru-RU" sz="1400" b="1" spc="48" dirty="0">
                <a:solidFill>
                  <a:srgbClr val="1B4E9B"/>
                </a:solidFill>
                <a:latin typeface="Montserrat 1"/>
              </a:rPr>
              <a:t>и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спытаний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ru-RU" sz="1400" b="1" spc="48" dirty="0">
                <a:solidFill>
                  <a:srgbClr val="1B4E9B"/>
                </a:solidFill>
                <a:latin typeface="Montserrat 1"/>
              </a:rPr>
              <a:t>и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в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ступительных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и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спытаний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, </a:t>
            </a:r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п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роводимых</a:t>
            </a:r>
            <a:r>
              <a:rPr lang="en-US" sz="1400" b="1" spc="48" dirty="0">
                <a:solidFill>
                  <a:srgbClr val="1B4E9B"/>
                </a:solidFill>
                <a:latin typeface="Montserrat 1"/>
              </a:rPr>
              <a:t> </a:t>
            </a:r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у</a:t>
            </a:r>
            <a:r>
              <a:rPr lang="en-US" sz="1400" b="1" spc="48" dirty="0" err="1">
                <a:solidFill>
                  <a:srgbClr val="1B4E9B"/>
                </a:solidFill>
                <a:latin typeface="Montserrat 1"/>
              </a:rPr>
              <a:t>ниверситетом</a:t>
            </a:r>
            <a:endParaRPr lang="en-US" sz="1400" b="1" spc="48" dirty="0">
              <a:solidFill>
                <a:srgbClr val="1B4E9B"/>
              </a:solidFill>
              <a:latin typeface="Montserrat 1"/>
            </a:endParaRPr>
          </a:p>
        </p:txBody>
      </p:sp>
      <p:grpSp>
        <p:nvGrpSpPr>
          <p:cNvPr id="19" name="Group 4"/>
          <p:cNvGrpSpPr/>
          <p:nvPr/>
        </p:nvGrpSpPr>
        <p:grpSpPr>
          <a:xfrm>
            <a:off x="380960" y="2714620"/>
            <a:ext cx="2571768" cy="3161910"/>
            <a:chOff x="0" y="-19050"/>
            <a:chExt cx="989026" cy="831850"/>
          </a:xfrm>
        </p:grpSpPr>
        <p:sp>
          <p:nvSpPr>
            <p:cNvPr id="20" name="Freeform 5"/>
            <p:cNvSpPr/>
            <p:nvPr/>
          </p:nvSpPr>
          <p:spPr>
            <a:xfrm>
              <a:off x="82419" y="-256"/>
              <a:ext cx="906607" cy="133547"/>
            </a:xfrm>
            <a:custGeom>
              <a:avLst/>
              <a:gdLst/>
              <a:ahLst/>
              <a:cxnLst/>
              <a:rect l="l" t="t" r="r" b="b"/>
              <a:pathLst>
                <a:path w="1055662" h="198609">
                  <a:moveTo>
                    <a:pt x="0" y="0"/>
                  </a:moveTo>
                  <a:lnTo>
                    <a:pt x="1055662" y="0"/>
                  </a:lnTo>
                  <a:lnTo>
                    <a:pt x="1055662" y="198609"/>
                  </a:lnTo>
                  <a:lnTo>
                    <a:pt x="0" y="198609"/>
                  </a:lnTo>
                  <a:close/>
                </a:path>
              </a:pathLst>
            </a:custGeom>
            <a:solidFill>
              <a:srgbClr val="FF1653"/>
            </a:solidFill>
          </p:spPr>
        </p:sp>
        <p:sp>
          <p:nvSpPr>
            <p:cNvPr id="21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5"/>
                </a:lnSpc>
              </a:pPr>
              <a:endParaRPr dirty="0">
                <a:latin typeface="Bahnschrift Light SemiCondensed" pitchFamily="34" charset="0"/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3095604" y="2786058"/>
            <a:ext cx="6643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48" dirty="0">
                <a:solidFill>
                  <a:srgbClr val="1B4E9B"/>
                </a:solidFill>
                <a:latin typeface="Montserrat 1"/>
              </a:rPr>
              <a:t>На места очной формы обучения на места по договорам об оказании платных образовательных услуг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95274" y="2857496"/>
            <a:ext cx="242889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20"/>
              </a:lnSpc>
            </a:pPr>
            <a:r>
              <a:rPr lang="en-US" sz="1400" b="1" spc="48" dirty="0">
                <a:solidFill>
                  <a:srgbClr val="FFFFFF"/>
                </a:solidFill>
                <a:latin typeface="Montserrat 1"/>
              </a:rPr>
              <a:t>20 ИЮНЯ – 1</a:t>
            </a:r>
            <a:r>
              <a:rPr lang="ru-RU" sz="1400" b="1" spc="48" dirty="0">
                <a:solidFill>
                  <a:srgbClr val="FFFFFF"/>
                </a:solidFill>
                <a:latin typeface="Montserrat 1"/>
              </a:rPr>
              <a:t>9</a:t>
            </a:r>
            <a:r>
              <a:rPr lang="en-US" sz="1400" b="1" spc="48" dirty="0">
                <a:solidFill>
                  <a:srgbClr val="FFFFFF"/>
                </a:solidFill>
                <a:latin typeface="Montserrat 1"/>
              </a:rPr>
              <a:t> </a:t>
            </a:r>
            <a:r>
              <a:rPr lang="ru-RU" sz="1400" b="1" spc="48" dirty="0">
                <a:solidFill>
                  <a:srgbClr val="FFFFFF"/>
                </a:solidFill>
                <a:latin typeface="Montserrat 1"/>
              </a:rPr>
              <a:t>АВГУСТА</a:t>
            </a:r>
            <a:endParaRPr lang="en-US" sz="1400" b="1" spc="48" dirty="0">
              <a:solidFill>
                <a:srgbClr val="FFFFFF"/>
              </a:solidFill>
              <a:latin typeface="Montserrat 1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 rot="16200000">
            <a:off x="1488249" y="2678901"/>
            <a:ext cx="571504" cy="2357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>
              <a:lnSpc>
                <a:spcPts val="2120"/>
              </a:lnSpc>
            </a:pPr>
            <a:r>
              <a:rPr lang="en-US" sz="1400" b="1" spc="48" dirty="0">
                <a:solidFill>
                  <a:srgbClr val="FFFFFF"/>
                </a:solidFill>
                <a:latin typeface="Montserrat 1"/>
              </a:rPr>
              <a:t>20 ИЮНЯ – </a:t>
            </a:r>
            <a:r>
              <a:rPr lang="ru-RU" sz="1400" b="1" spc="48" dirty="0">
                <a:solidFill>
                  <a:srgbClr val="FFFFFF"/>
                </a:solidFill>
                <a:latin typeface="Montserrat 1"/>
              </a:rPr>
              <a:t>2</a:t>
            </a:r>
            <a:r>
              <a:rPr lang="en-US" sz="1400" b="1" spc="48" dirty="0">
                <a:solidFill>
                  <a:srgbClr val="FFFFFF"/>
                </a:solidFill>
                <a:latin typeface="Montserrat 1"/>
              </a:rPr>
              <a:t>5 ИЮЛЯ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095604" y="3571876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Очно-заочная</a:t>
            </a:r>
            <a:r>
              <a:rPr lang="ru-RU" sz="1400" b="1" spc="48" dirty="0">
                <a:solidFill>
                  <a:srgbClr val="1B4E9B"/>
                </a:solidFill>
                <a:latin typeface="Montserrat 1"/>
              </a:rPr>
              <a:t>, заочная формы обучения на места в рамках КЦП для лиц, поступающих по результатам ЕГЭ </a:t>
            </a:r>
          </a:p>
        </p:txBody>
      </p:sp>
      <p:grpSp>
        <p:nvGrpSpPr>
          <p:cNvPr id="37" name="Group 4"/>
          <p:cNvGrpSpPr/>
          <p:nvPr/>
        </p:nvGrpSpPr>
        <p:grpSpPr>
          <a:xfrm>
            <a:off x="595274" y="4500570"/>
            <a:ext cx="2357454" cy="500066"/>
            <a:chOff x="0" y="0"/>
            <a:chExt cx="1055662" cy="198609"/>
          </a:xfrm>
        </p:grpSpPr>
        <p:sp>
          <p:nvSpPr>
            <p:cNvPr id="38" name="Freeform 5"/>
            <p:cNvSpPr/>
            <p:nvPr/>
          </p:nvSpPr>
          <p:spPr>
            <a:xfrm>
              <a:off x="0" y="0"/>
              <a:ext cx="1055662" cy="198609"/>
            </a:xfrm>
            <a:custGeom>
              <a:avLst/>
              <a:gdLst/>
              <a:ahLst/>
              <a:cxnLst/>
              <a:rect l="l" t="t" r="r" b="b"/>
              <a:pathLst>
                <a:path w="1055662" h="198609">
                  <a:moveTo>
                    <a:pt x="0" y="0"/>
                  </a:moveTo>
                  <a:lnTo>
                    <a:pt x="1055662" y="0"/>
                  </a:lnTo>
                  <a:lnTo>
                    <a:pt x="1055662" y="198609"/>
                  </a:lnTo>
                  <a:lnTo>
                    <a:pt x="0" y="198609"/>
                  </a:lnTo>
                  <a:close/>
                </a:path>
              </a:pathLst>
            </a:custGeom>
            <a:solidFill>
              <a:srgbClr val="FF1653"/>
            </a:solidFill>
          </p:spPr>
        </p:sp>
        <p:sp>
          <p:nvSpPr>
            <p:cNvPr id="39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5"/>
                </a:lnSpc>
              </a:pPr>
              <a:endParaRPr dirty="0">
                <a:latin typeface="Bahnschrift Light SemiCondensed" pitchFamily="34" charset="0"/>
              </a:endParaRPr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3095604" y="4357694"/>
            <a:ext cx="7072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Очно-заочная</a:t>
            </a:r>
            <a:r>
              <a:rPr lang="ru-RU" sz="1400" b="1" spc="48" dirty="0">
                <a:solidFill>
                  <a:srgbClr val="1B4E9B"/>
                </a:solidFill>
                <a:latin typeface="Montserrat 1"/>
              </a:rPr>
              <a:t>, заочная формы обучения на места в рамках КЦП для лиц, поступающих по результатам дополнительных творческих испытаний и вступительных испытаний, </a:t>
            </a:r>
          </a:p>
          <a:p>
            <a:r>
              <a:rPr lang="ru-RU" sz="1400" b="1" spc="48" dirty="0">
                <a:solidFill>
                  <a:srgbClr val="1B4E9B"/>
                </a:solidFill>
                <a:latin typeface="Montserrat 1"/>
              </a:rPr>
              <a:t>проводимых Университетом самостоятельно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95274" y="4572008"/>
            <a:ext cx="2428892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20"/>
              </a:lnSpc>
            </a:pPr>
            <a:r>
              <a:rPr lang="en-US" sz="1400" b="1" spc="48" dirty="0">
                <a:solidFill>
                  <a:srgbClr val="FFFFFF"/>
                </a:solidFill>
                <a:latin typeface="Montserrat 1"/>
              </a:rPr>
              <a:t>20 ИЮНЯ – 15 ИЮЛЯ 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 rot="16200000">
            <a:off x="1488249" y="4464851"/>
            <a:ext cx="571504" cy="2357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>
              <a:lnSpc>
                <a:spcPts val="2120"/>
              </a:lnSpc>
            </a:pPr>
            <a:r>
              <a:rPr lang="en-US" sz="1400" b="1" spc="48" dirty="0">
                <a:solidFill>
                  <a:srgbClr val="FFFFFF"/>
                </a:solidFill>
                <a:latin typeface="Montserrat 1"/>
              </a:rPr>
              <a:t>20 ИЮНЯ – 1</a:t>
            </a:r>
            <a:r>
              <a:rPr lang="ru-RU" sz="1400" b="1" spc="48" dirty="0">
                <a:solidFill>
                  <a:srgbClr val="FFFFFF"/>
                </a:solidFill>
                <a:latin typeface="Montserrat 1"/>
              </a:rPr>
              <a:t>9</a:t>
            </a:r>
            <a:r>
              <a:rPr lang="en-US" sz="1400" b="1" spc="48" dirty="0">
                <a:solidFill>
                  <a:srgbClr val="FFFFFF"/>
                </a:solidFill>
                <a:latin typeface="Montserrat 1"/>
              </a:rPr>
              <a:t> </a:t>
            </a:r>
            <a:r>
              <a:rPr lang="ru-RU" sz="1400" b="1" spc="48" dirty="0">
                <a:solidFill>
                  <a:srgbClr val="FFFFFF"/>
                </a:solidFill>
                <a:latin typeface="Montserrat 1"/>
              </a:rPr>
              <a:t>АВГУСТА</a:t>
            </a:r>
            <a:r>
              <a:rPr lang="en-US" sz="1400" b="1" spc="48" dirty="0">
                <a:solidFill>
                  <a:srgbClr val="FFFFFF"/>
                </a:solidFill>
                <a:latin typeface="Montserrat 1"/>
              </a:rPr>
              <a:t>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3095604" y="5429264"/>
            <a:ext cx="7072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48" dirty="0" err="1">
                <a:solidFill>
                  <a:srgbClr val="1B4E9B"/>
                </a:solidFill>
                <a:latin typeface="Montserrat 1"/>
              </a:rPr>
              <a:t>Очно-заочная</a:t>
            </a:r>
            <a:r>
              <a:rPr lang="ru-RU" sz="1400" b="1" spc="48" dirty="0">
                <a:solidFill>
                  <a:srgbClr val="1B4E9B"/>
                </a:solidFill>
                <a:latin typeface="Montserrat 1"/>
              </a:rPr>
              <a:t>, заочная формы обучения на места по договорам об оказании платных образовательных услуг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23836" y="6000768"/>
            <a:ext cx="9858444" cy="383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1400" b="1" spc="48" dirty="0">
                <a:solidFill>
                  <a:srgbClr val="C00000"/>
                </a:solidFill>
                <a:latin typeface="Montserrat 1"/>
              </a:rPr>
              <a:t>УСТАНОВЛЕНЫ ДНИ ЗАВЕРШЕНИЯ ПРИЕМА ОРИГИНАЛОВ ДОКУМЕНТОВ ОБ ОБРАЗОВАНИИ!</a:t>
            </a:r>
            <a:endParaRPr lang="en-US" sz="1400" b="1" spc="48" dirty="0" err="1">
              <a:solidFill>
                <a:srgbClr val="C00000"/>
              </a:solidFill>
              <a:latin typeface="Montserrat 1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71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>
            <a:off x="0" y="-19800"/>
            <a:ext cx="1181178" cy="687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C3F872B-93FD-494E-8019-646DC54C255D}"/>
              </a:ext>
            </a:extLst>
          </p:cNvPr>
          <p:cNvSpPr/>
          <p:nvPr/>
        </p:nvSpPr>
        <p:spPr>
          <a:xfrm>
            <a:off x="1252265" y="1296725"/>
            <a:ext cx="9668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xmlns="" id="{862AE188-DBE6-43ED-9B17-6C4457E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050" y="83779"/>
            <a:ext cx="10093853" cy="114151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DC0746"/>
                </a:solidFill>
              </a:rPr>
              <a:t>Порядок приема документов</a:t>
            </a:r>
            <a:endParaRPr lang="ru-RU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8A3CF311-9F42-7C48-0F16-54F6999E0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46" y="1556792"/>
            <a:ext cx="1146166" cy="122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DEEE100C-C24B-99A7-0910-FB8E5164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35" y="3614798"/>
            <a:ext cx="1109787" cy="147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667108" y="1142984"/>
            <a:ext cx="6096000" cy="7166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1600" b="1" spc="48" dirty="0">
                <a:solidFill>
                  <a:srgbClr val="1B4E9B"/>
                </a:solidFill>
                <a:latin typeface="Montserrat 1"/>
              </a:rPr>
              <a:t>УСТАНОВЛЕНЫ ДНИ ЗАВЕРШЕНИЯ ПРИЕМА ОРИГИНАЛОВ ДОКУМЕНТОВ ОБ ОБРАЗОВАНИИ!</a:t>
            </a:r>
            <a:endParaRPr lang="en-US" sz="1600" b="1" spc="48" dirty="0" err="1">
              <a:solidFill>
                <a:srgbClr val="1B4E9B"/>
              </a:solidFill>
              <a:latin typeface="Montserrat 1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81158" y="2049135"/>
            <a:ext cx="9286940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pc="48" dirty="0">
                <a:solidFill>
                  <a:srgbClr val="1B4E9B"/>
                </a:solidFill>
                <a:latin typeface="Montserrat 2"/>
              </a:rPr>
              <a:t>ЗАЧИСЛЕНИЕ ПРОВОДИТСЯ В СООТВЕТСТВИИ С ВЫБРАННЫМИ ПРИОРИТЕТАМИ!</a:t>
            </a:r>
          </a:p>
          <a:p>
            <a:pPr algn="ctr">
              <a:lnSpc>
                <a:spcPts val="2600"/>
              </a:lnSpc>
            </a:pPr>
            <a:endParaRPr lang="en-US" spc="48" dirty="0">
              <a:solidFill>
                <a:srgbClr val="1B4E9B"/>
              </a:solidFill>
              <a:latin typeface="Montserrat 2"/>
            </a:endParaRPr>
          </a:p>
          <a:p>
            <a:pPr algn="ctr">
              <a:lnSpc>
                <a:spcPts val="2600"/>
              </a:lnSpc>
            </a:pPr>
            <a:r>
              <a:rPr lang="en-US" b="1" spc="48" dirty="0">
                <a:solidFill>
                  <a:srgbClr val="1B4E9B"/>
                </a:solidFill>
                <a:latin typeface="Montserrat 2"/>
              </a:rPr>
              <a:t>ЗАЧИСЛЕНИЕ ПРОВОДИТСЯ В 2 ЭТАПА</a:t>
            </a:r>
            <a:r>
              <a:rPr lang="en-US" spc="48" dirty="0">
                <a:solidFill>
                  <a:srgbClr val="1B4E9B"/>
                </a:solidFill>
                <a:latin typeface="Montserrat 2"/>
              </a:rPr>
              <a:t>: </a:t>
            </a:r>
          </a:p>
          <a:p>
            <a:pPr algn="ctr">
              <a:lnSpc>
                <a:spcPts val="2600"/>
              </a:lnSpc>
            </a:pPr>
            <a:r>
              <a:rPr lang="en-US" spc="48" dirty="0">
                <a:solidFill>
                  <a:srgbClr val="1B4E9B"/>
                </a:solidFill>
                <a:latin typeface="Montserrat 2"/>
              </a:rPr>
              <a:t>• ЭТАП ПРИОРИТЕТНОГО ЗАЧИСЛЕНИЯ </a:t>
            </a:r>
            <a:r>
              <a:rPr lang="en-US" b="1" spc="48" dirty="0">
                <a:solidFill>
                  <a:srgbClr val="FF1653"/>
                </a:solidFill>
                <a:latin typeface="Montserrat 2"/>
              </a:rPr>
              <a:t>2</a:t>
            </a:r>
            <a:r>
              <a:rPr lang="ru-RU" b="1" spc="48" dirty="0">
                <a:solidFill>
                  <a:srgbClr val="FF1653"/>
                </a:solidFill>
                <a:latin typeface="Montserrat 2"/>
              </a:rPr>
              <a:t>5</a:t>
            </a:r>
            <a:r>
              <a:rPr lang="en-US" b="1" spc="48" dirty="0">
                <a:solidFill>
                  <a:srgbClr val="FF1653"/>
                </a:solidFill>
                <a:latin typeface="Montserrat 2"/>
              </a:rPr>
              <a:t> ИЮЛЯ</a:t>
            </a:r>
            <a:endParaRPr lang="ru-RU" b="1" spc="48" dirty="0">
              <a:solidFill>
                <a:srgbClr val="FF1653"/>
              </a:solidFill>
              <a:latin typeface="Montserrat 2"/>
            </a:endParaRPr>
          </a:p>
          <a:p>
            <a:pPr algn="ctr">
              <a:lnSpc>
                <a:spcPts val="2600"/>
              </a:lnSpc>
            </a:pPr>
            <a:r>
              <a:rPr lang="en-US" b="1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pc="48" dirty="0">
                <a:solidFill>
                  <a:srgbClr val="1B4E9B"/>
                </a:solidFill>
                <a:latin typeface="Montserrat 2"/>
              </a:rPr>
              <a:t>(ПОБЕДИТЕЛИ ОЛИМПИАД И КВОТЫ);</a:t>
            </a:r>
            <a:endParaRPr lang="ru-RU" spc="48" dirty="0">
              <a:solidFill>
                <a:srgbClr val="1B4E9B"/>
              </a:solidFill>
              <a:latin typeface="Montserrat 2"/>
            </a:endParaRPr>
          </a:p>
          <a:p>
            <a:pPr algn="ctr">
              <a:lnSpc>
                <a:spcPts val="2600"/>
              </a:lnSpc>
            </a:pPr>
            <a:endParaRPr lang="en-US" spc="48" dirty="0">
              <a:solidFill>
                <a:srgbClr val="1B4E9B"/>
              </a:solidFill>
              <a:latin typeface="Montserrat 2"/>
            </a:endParaRPr>
          </a:p>
          <a:p>
            <a:pPr algn="ctr">
              <a:lnSpc>
                <a:spcPts val="2600"/>
              </a:lnSpc>
            </a:pPr>
            <a:r>
              <a:rPr lang="en-US" spc="48" dirty="0">
                <a:solidFill>
                  <a:srgbClr val="1B4E9B"/>
                </a:solidFill>
                <a:latin typeface="Montserrat 2"/>
              </a:rPr>
              <a:t>• ЭТАП ОСНОВНОГО ЗАЧИСЛЕНИЯ </a:t>
            </a:r>
            <a:r>
              <a:rPr lang="en-US" b="1" spc="48" dirty="0">
                <a:solidFill>
                  <a:srgbClr val="FF1653"/>
                </a:solidFill>
                <a:latin typeface="Montserrat 2"/>
              </a:rPr>
              <a:t>С 4 ПО 9 АВГУСТА</a:t>
            </a:r>
            <a:endParaRPr lang="en-US" spc="48" dirty="0">
              <a:solidFill>
                <a:srgbClr val="FF1653"/>
              </a:solidFill>
              <a:latin typeface="Montserrat 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0182" y="4857760"/>
            <a:ext cx="2771761" cy="183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4035" y="4878392"/>
            <a:ext cx="2357454" cy="176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24958" y="4876670"/>
            <a:ext cx="2500330" cy="183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6371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>
            <a:off x="0" y="-19800"/>
            <a:ext cx="1181178" cy="687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C3F872B-93FD-494E-8019-646DC54C255D}"/>
              </a:ext>
            </a:extLst>
          </p:cNvPr>
          <p:cNvSpPr/>
          <p:nvPr/>
        </p:nvSpPr>
        <p:spPr>
          <a:xfrm>
            <a:off x="1252265" y="1296725"/>
            <a:ext cx="9668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xmlns="" id="{862AE188-DBE6-43ED-9B17-6C4457E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87632"/>
            <a:ext cx="10093853" cy="114151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DC0746"/>
                </a:solidFill>
              </a:rPr>
              <a:t>Хотите стать нашим абитуриентом?</a:t>
            </a:r>
            <a:endParaRPr lang="ru-RU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8A3CF311-9F42-7C48-0F16-54F6999E0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46" y="1556792"/>
            <a:ext cx="1146166" cy="122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DEEE100C-C24B-99A7-0910-FB8E5164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35" y="3614798"/>
            <a:ext cx="1109787" cy="147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: скругленные углы 3">
            <a:hlinkClick r:id="rId4"/>
            <a:extLst>
              <a:ext uri="{FF2B5EF4-FFF2-40B4-BE49-F238E27FC236}">
                <a16:creationId xmlns:a16="http://schemas.microsoft.com/office/drawing/2014/main" xmlns="" id="{59F02907-FFDF-46B7-B433-28222032F655}"/>
              </a:ext>
            </a:extLst>
          </p:cNvPr>
          <p:cNvSpPr/>
          <p:nvPr/>
        </p:nvSpPr>
        <p:spPr>
          <a:xfrm>
            <a:off x="3575720" y="4528852"/>
            <a:ext cx="5976664" cy="7003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Заполнить форму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09EFC7-9FE4-417A-9C09-8E798A6454BA}"/>
              </a:ext>
            </a:extLst>
          </p:cNvPr>
          <p:cNvSpPr txBox="1"/>
          <p:nvPr/>
        </p:nvSpPr>
        <p:spPr>
          <a:xfrm>
            <a:off x="2357950" y="2470359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 2"/>
              </a:rPr>
              <a:t>Заполните форму и получите возможность персонального сопровождения во время приемной кампании.</a:t>
            </a: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xmlns="" id="{77BA9C85-7899-48DE-95CD-0DA6FB02E45A}"/>
              </a:ext>
            </a:extLst>
          </p:cNvPr>
          <p:cNvSpPr/>
          <p:nvPr/>
        </p:nvSpPr>
        <p:spPr>
          <a:xfrm>
            <a:off x="6384032" y="3429000"/>
            <a:ext cx="288032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412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>
            <a:off x="0" y="-19800"/>
            <a:ext cx="1181178" cy="687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C3F872B-93FD-494E-8019-646DC54C255D}"/>
              </a:ext>
            </a:extLst>
          </p:cNvPr>
          <p:cNvSpPr/>
          <p:nvPr/>
        </p:nvSpPr>
        <p:spPr>
          <a:xfrm>
            <a:off x="1252265" y="1296725"/>
            <a:ext cx="966827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Какие исследования? Что такое научные проекты  - ?</a:t>
            </a:r>
          </a:p>
          <a:p>
            <a:r>
              <a:rPr lang="ru-RU" b="1" dirty="0"/>
              <a:t>Кто те люди, которые будут с вами работать ?</a:t>
            </a:r>
          </a:p>
          <a:p>
            <a:r>
              <a:rPr lang="ru-RU" b="1" dirty="0"/>
              <a:t>Почему у нас учиться в удовольствие?</a:t>
            </a:r>
          </a:p>
          <a:p>
            <a:r>
              <a:rPr lang="ru-RU" b="1" dirty="0"/>
              <a:t>Ответы на эти и на другие вопросы можете найти в </a:t>
            </a:r>
            <a:r>
              <a:rPr lang="ru-RU" b="1" dirty="0">
                <a:solidFill>
                  <a:srgbClr val="0070C0"/>
                </a:solidFill>
              </a:rPr>
              <a:t>наших группах в социальных сетях</a:t>
            </a:r>
            <a:endParaRPr lang="ru-RU" sz="2000" b="1" dirty="0">
              <a:solidFill>
                <a:srgbClr val="0070C0"/>
              </a:solidFill>
            </a:endParaRPr>
          </a:p>
          <a:p>
            <a:endParaRPr lang="ru-RU" b="1" dirty="0"/>
          </a:p>
          <a:p>
            <a:r>
              <a:rPr lang="ru-RU" b="1" dirty="0"/>
              <a:t>На все вопросы ответит  кандидат социологических наук, преподаватель </a:t>
            </a:r>
          </a:p>
          <a:p>
            <a:r>
              <a:rPr lang="ru-RU" b="1" dirty="0"/>
              <a:t>нашей кафедры  главный специалист приемной комиссии</a:t>
            </a:r>
          </a:p>
          <a:p>
            <a:r>
              <a:rPr lang="ru-RU" b="1" dirty="0"/>
              <a:t>ЭБЕЛИНГ ЭВЕЛИНА ОЛЕГОВНА – Телефон/</a:t>
            </a:r>
            <a:r>
              <a:rPr lang="en-US" b="1" dirty="0" err="1"/>
              <a:t>WhatsApp</a:t>
            </a:r>
            <a:r>
              <a:rPr lang="en-US" b="1" dirty="0"/>
              <a:t> </a:t>
            </a:r>
            <a:r>
              <a:rPr lang="ru-RU" b="1" dirty="0"/>
              <a:t> </a:t>
            </a:r>
            <a:r>
              <a:rPr lang="ru-RU" b="1" dirty="0">
                <a:solidFill>
                  <a:srgbClr val="C00000"/>
                </a:solidFill>
              </a:rPr>
              <a:t>8 905-987-1939</a:t>
            </a:r>
          </a:p>
          <a:p>
            <a:endParaRPr lang="ru-RU" b="1" dirty="0"/>
          </a:p>
          <a:p>
            <a:r>
              <a:rPr lang="ru-RU" b="1" dirty="0"/>
              <a:t>Приемная комиссия </a:t>
            </a:r>
            <a:r>
              <a:rPr lang="ru-RU" b="1" dirty="0" err="1"/>
              <a:t>АлтГУ</a:t>
            </a:r>
            <a:r>
              <a:rPr lang="ru-RU" b="1" dirty="0"/>
              <a:t> - </a:t>
            </a:r>
            <a:r>
              <a:rPr lang="ru-RU" b="1" dirty="0">
                <a:solidFill>
                  <a:srgbClr val="C00000"/>
                </a:solidFill>
              </a:rPr>
              <a:t>+7 (3852) 291-222 </a:t>
            </a:r>
          </a:p>
          <a:p>
            <a:r>
              <a:rPr lang="ru-RU" b="1" dirty="0"/>
              <a:t>Наша кафедра - </a:t>
            </a:r>
            <a:r>
              <a:rPr lang="ru-RU" b="1" dirty="0">
                <a:solidFill>
                  <a:srgbClr val="C00000"/>
                </a:solidFill>
              </a:rPr>
              <a:t>+ 7 (3852) 296-612 </a:t>
            </a:r>
            <a:endParaRPr lang="ru-RU" b="1" dirty="0"/>
          </a:p>
          <a:p>
            <a:endParaRPr lang="ru-RU" b="1" dirty="0"/>
          </a:p>
          <a:p>
            <a:r>
              <a:rPr lang="ru-RU" b="1" dirty="0"/>
              <a:t>Вот некоторые ссылки на наши актуальные проекты и мероприятия:</a:t>
            </a:r>
          </a:p>
          <a:p>
            <a:r>
              <a:rPr lang="ru-RU" dirty="0"/>
              <a:t>Молодежный образовательный проект  «Сибирский </a:t>
            </a:r>
            <a:r>
              <a:rPr lang="ru-RU" dirty="0" err="1"/>
              <a:t>Фронтир</a:t>
            </a:r>
            <a:r>
              <a:rPr lang="ru-RU" dirty="0"/>
              <a:t>»  </a:t>
            </a:r>
            <a:r>
              <a:rPr lang="en-US" dirty="0">
                <a:hlinkClick r:id="rId2"/>
              </a:rPr>
              <a:t>https://great-altay.ru</a:t>
            </a:r>
            <a:endParaRPr lang="ru-RU" dirty="0"/>
          </a:p>
          <a:p>
            <a:r>
              <a:rPr lang="ru-RU" dirty="0"/>
              <a:t>Международная конференция  «Социальная интеграция и развитие этнокультур в евразийском пространстве» 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https://forum-integration.asu.ru/</a:t>
            </a:r>
            <a:endParaRPr lang="ru-RU" dirty="0"/>
          </a:p>
          <a:p>
            <a:r>
              <a:rPr lang="ru-RU" dirty="0"/>
              <a:t>Ресурсный центр по развитию гражданских инициатив и содействию интеграции народов и культур в Алтайском крае  </a:t>
            </a:r>
            <a:r>
              <a:rPr lang="en-US" dirty="0">
                <a:hlinkClick r:id="rId4"/>
              </a:rPr>
              <a:t>http://rescenter22.ru</a:t>
            </a:r>
            <a:endParaRPr lang="ru-RU" dirty="0"/>
          </a:p>
          <a:p>
            <a:endParaRPr lang="ru-RU" dirty="0"/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xmlns="" id="{862AE188-DBE6-43ED-9B17-6C4457E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050" y="83779"/>
            <a:ext cx="10093853" cy="114151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DC0746"/>
                </a:solidFill>
              </a:rPr>
              <a:t>Если остались вопросы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8F7D84-CED6-EBBD-74E9-E82C63E552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9404" y="1428736"/>
            <a:ext cx="1780951" cy="267258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8A3CF311-9F42-7C48-0F16-54F6999E0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46" y="1556792"/>
            <a:ext cx="1146166" cy="122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DEEE100C-C24B-99A7-0910-FB8E5164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35" y="3614798"/>
            <a:ext cx="1109787" cy="147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6371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:a16="http://schemas.microsoft.com/office/drawing/2014/main" xmlns="" id="{E893E3A9-6396-47AA-8648-E22DFF86D681}"/>
              </a:ext>
            </a:extLst>
          </p:cNvPr>
          <p:cNvSpPr txBox="1">
            <a:spLocks/>
          </p:cNvSpPr>
          <p:nvPr/>
        </p:nvSpPr>
        <p:spPr>
          <a:xfrm>
            <a:off x="809588" y="428604"/>
            <a:ext cx="9644130" cy="12144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1"/>
                </a:solidFill>
                <a:latin typeface="Montserrat 1"/>
              </a:rPr>
              <a:t>Информация о кафедре</a:t>
            </a:r>
          </a:p>
          <a:p>
            <a:pPr algn="ctr"/>
            <a:endParaRPr lang="ru-RU" sz="4800" b="1" dirty="0">
              <a:solidFill>
                <a:schemeClr val="accent1"/>
              </a:solidFill>
            </a:endParaRP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xmlns="" id="{2038F74A-EA8F-439E-9748-492716191358}"/>
              </a:ext>
            </a:extLst>
          </p:cNvPr>
          <p:cNvSpPr txBox="1">
            <a:spLocks/>
          </p:cNvSpPr>
          <p:nvPr/>
        </p:nvSpPr>
        <p:spPr>
          <a:xfrm>
            <a:off x="3024166" y="2071678"/>
            <a:ext cx="2928958" cy="41434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accent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124" y="1170223"/>
            <a:ext cx="1851688" cy="19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C:\Users\Таня\Desktop\v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1798" y="1750207"/>
            <a:ext cx="642942" cy="642942"/>
          </a:xfrm>
          <a:prstGeom prst="rect">
            <a:avLst/>
          </a:prstGeom>
          <a:noFill/>
        </p:spPr>
      </p:pic>
      <p:pic>
        <p:nvPicPr>
          <p:cNvPr id="1032" name="Picture 8" descr="C:\Users\Таня\Desktop\телега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0683" y="4237595"/>
            <a:ext cx="620699" cy="620699"/>
          </a:xfrm>
          <a:prstGeom prst="rect">
            <a:avLst/>
          </a:prstGeom>
          <a:noFill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22518" y="2084918"/>
            <a:ext cx="2952328" cy="317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6131" y="1131572"/>
            <a:ext cx="3857652" cy="84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277" y="3420137"/>
            <a:ext cx="1691712" cy="225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Прямоугольник 26"/>
          <p:cNvSpPr/>
          <p:nvPr/>
        </p:nvSpPr>
        <p:spPr>
          <a:xfrm>
            <a:off x="7389662" y="5675753"/>
            <a:ext cx="5143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8"/>
              </a:rPr>
              <a:t>https://ign.asu.ru/about/departments/social_policy/</a:t>
            </a:r>
            <a:endParaRPr lang="ru-RU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AE2409-A579-4D22-A5C8-1F412F60E05B}"/>
              </a:ext>
            </a:extLst>
          </p:cNvPr>
          <p:cNvSpPr txBox="1"/>
          <p:nvPr/>
        </p:nvSpPr>
        <p:spPr>
          <a:xfrm>
            <a:off x="3959877" y="1295867"/>
            <a:ext cx="3564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18</a:t>
            </a:r>
            <a:r>
              <a:rPr lang="ru-RU" sz="4000" dirty="0"/>
              <a:t> сотрудников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3EBDC8-11F8-4DAD-89E0-A9DD209EC923}"/>
              </a:ext>
            </a:extLst>
          </p:cNvPr>
          <p:cNvSpPr txBox="1"/>
          <p:nvPr/>
        </p:nvSpPr>
        <p:spPr>
          <a:xfrm>
            <a:off x="3959877" y="2071678"/>
            <a:ext cx="3429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3</a:t>
            </a:r>
            <a:r>
              <a:rPr lang="ru-RU" sz="4000" dirty="0"/>
              <a:t> доктора наук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7965A46-9D21-4CA4-B099-4922FA294F36}"/>
              </a:ext>
            </a:extLst>
          </p:cNvPr>
          <p:cNvSpPr txBox="1"/>
          <p:nvPr/>
        </p:nvSpPr>
        <p:spPr>
          <a:xfrm>
            <a:off x="3550453" y="2871016"/>
            <a:ext cx="4474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11</a:t>
            </a:r>
            <a:r>
              <a:rPr lang="ru-RU" sz="4000" dirty="0"/>
              <a:t> кандидатов наук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31F437-C896-4B49-8E95-00C6E1D2D475}"/>
              </a:ext>
            </a:extLst>
          </p:cNvPr>
          <p:cNvSpPr txBox="1"/>
          <p:nvPr/>
        </p:nvSpPr>
        <p:spPr>
          <a:xfrm>
            <a:off x="3319470" y="3764372"/>
            <a:ext cx="52606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1</a:t>
            </a:r>
            <a:r>
              <a:rPr lang="ru-RU" sz="4000" dirty="0"/>
              <a:t> место в университете</a:t>
            </a:r>
          </a:p>
          <a:p>
            <a:pPr algn="ctr"/>
            <a:r>
              <a:rPr lang="ru-RU" sz="2400" dirty="0"/>
              <a:t>среди кафедр гуманитарного профиля</a:t>
            </a:r>
          </a:p>
        </p:txBody>
      </p:sp>
    </p:spTree>
    <p:extLst>
      <p:ext uri="{BB962C8B-B14F-4D97-AF65-F5344CB8AC3E}">
        <p14:creationId xmlns:p14="http://schemas.microsoft.com/office/powerpoint/2010/main" xmlns="" val="251069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BEC3018-F11B-46CD-B0F7-D5FAB3306A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419" t="-1" r="23429" b="13979"/>
          <a:stretch/>
        </p:blipFill>
        <p:spPr>
          <a:xfrm>
            <a:off x="2524099" y="2666580"/>
            <a:ext cx="2428893" cy="210426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B829726-7584-8020-88FC-5CA27D6228B6}"/>
              </a:ext>
            </a:extLst>
          </p:cNvPr>
          <p:cNvSpPr/>
          <p:nvPr/>
        </p:nvSpPr>
        <p:spPr>
          <a:xfrm>
            <a:off x="9810776" y="2653972"/>
            <a:ext cx="2381224" cy="2143140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5DFF6E7-5B5E-4BF0-A392-4385EB2ADE3A}"/>
              </a:ext>
            </a:extLst>
          </p:cNvPr>
          <p:cNvSpPr/>
          <p:nvPr/>
        </p:nvSpPr>
        <p:spPr>
          <a:xfrm>
            <a:off x="-1" y="2653975"/>
            <a:ext cx="2524101" cy="2147844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</a:rPr>
              <a:t>Зимние и летние школы для студентов и молодых исследователей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18AF694-A128-4034-ADE0-EA71FE624A98}"/>
              </a:ext>
            </a:extLst>
          </p:cNvPr>
          <p:cNvSpPr/>
          <p:nvPr/>
        </p:nvSpPr>
        <p:spPr>
          <a:xfrm>
            <a:off x="2506850" y="4766738"/>
            <a:ext cx="2446142" cy="2111405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EA1A5DA-65F6-4FE2-BAA7-E4B49C2C74A2}"/>
              </a:ext>
            </a:extLst>
          </p:cNvPr>
          <p:cNvSpPr/>
          <p:nvPr/>
        </p:nvSpPr>
        <p:spPr>
          <a:xfrm>
            <a:off x="4932914" y="2652337"/>
            <a:ext cx="2486237" cy="2149481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</a:rPr>
              <a:t>Дополнительное профессиональное обучение, курсы повышения квалификации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7C7F972-7817-4527-B037-2DEFD7E8EAEA}"/>
              </a:ext>
            </a:extLst>
          </p:cNvPr>
          <p:cNvSpPr/>
          <p:nvPr/>
        </p:nvSpPr>
        <p:spPr>
          <a:xfrm>
            <a:off x="7409059" y="4779385"/>
            <a:ext cx="2443242" cy="2105999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88A5D5F-3890-4BE2-A0A7-7FB89E8D2377}"/>
              </a:ext>
            </a:extLst>
          </p:cNvPr>
          <p:cNvSpPr/>
          <p:nvPr/>
        </p:nvSpPr>
        <p:spPr>
          <a:xfrm>
            <a:off x="2598501" y="5348091"/>
            <a:ext cx="21378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</a:rPr>
              <a:t>Возможность </a:t>
            </a:r>
            <a:r>
              <a:rPr lang="ru-RU" sz="1400" b="1" dirty="0" smtClean="0">
                <a:solidFill>
                  <a:schemeClr val="tx2"/>
                </a:solidFill>
              </a:rPr>
              <a:t>присоединит</a:t>
            </a:r>
            <a:r>
              <a:rPr lang="ru-RU" sz="1400" b="1" dirty="0">
                <a:solidFill>
                  <a:schemeClr val="tx2"/>
                </a:solidFill>
              </a:rPr>
              <a:t>ь</a:t>
            </a:r>
            <a:r>
              <a:rPr lang="ru-RU" sz="1400" b="1" dirty="0" smtClean="0">
                <a:solidFill>
                  <a:schemeClr val="tx2"/>
                </a:solidFill>
              </a:rPr>
              <a:t>ся</a:t>
            </a:r>
            <a:endParaRPr lang="ru-RU" sz="1400" b="1" dirty="0">
              <a:solidFill>
                <a:schemeClr val="tx2"/>
              </a:solidFill>
            </a:endParaRPr>
          </a:p>
          <a:p>
            <a:pPr algn="ctr"/>
            <a:r>
              <a:rPr lang="ru-RU" sz="1400" b="1" dirty="0">
                <a:solidFill>
                  <a:schemeClr val="tx2"/>
                </a:solidFill>
              </a:rPr>
              <a:t>к исследовательским проектам  РНФ и Фонда Президентских грантов</a:t>
            </a:r>
          </a:p>
        </p:txBody>
      </p:sp>
      <p:sp>
        <p:nvSpPr>
          <p:cNvPr id="22" name="Заголовок 17">
            <a:extLst>
              <a:ext uri="{FF2B5EF4-FFF2-40B4-BE49-F238E27FC236}">
                <a16:creationId xmlns:a16="http://schemas.microsoft.com/office/drawing/2014/main" xmlns="" id="{9FDFACBC-6419-482D-9A46-A3B99D740E7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779385"/>
            <a:ext cx="2499717" cy="207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1381092" y="332740"/>
            <a:ext cx="9827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Montserrat 2" charset="0"/>
                <a:cs typeface="Montserrat 2" charset="0"/>
              </a:rPr>
              <a:t>Кафедра социальной и молодежной политики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Montserrat 2" charset="0"/>
              <a:cs typeface="Montserrat 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2C9F81F-FDE7-37CB-30B0-4C894D9733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93" r="14738"/>
          <a:stretch/>
        </p:blipFill>
        <p:spPr>
          <a:xfrm>
            <a:off x="4952992" y="4797112"/>
            <a:ext cx="2482922" cy="207632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279BCAC-4F0E-BF06-14CE-695680C08255}"/>
              </a:ext>
            </a:extLst>
          </p:cNvPr>
          <p:cNvSpPr/>
          <p:nvPr/>
        </p:nvSpPr>
        <p:spPr>
          <a:xfrm>
            <a:off x="9777949" y="3296914"/>
            <a:ext cx="24140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</a:rPr>
              <a:t>Возможность </a:t>
            </a:r>
            <a:r>
              <a:rPr lang="en-US" sz="1400" b="1" dirty="0" err="1">
                <a:solidFill>
                  <a:schemeClr val="tx2"/>
                </a:solidFill>
              </a:rPr>
              <a:t>п</a:t>
            </a:r>
            <a:r>
              <a:rPr lang="ru-RU" sz="1400" b="1" dirty="0">
                <a:solidFill>
                  <a:schemeClr val="tx2"/>
                </a:solidFill>
              </a:rPr>
              <a:t>опробовать себя в науке и продолжить обучение в магистратуре и аспирантуре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C3927CB-2E15-0A79-A5EB-D33623EB3B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25" r="3299"/>
          <a:stretch/>
        </p:blipFill>
        <p:spPr>
          <a:xfrm>
            <a:off x="7409059" y="2673761"/>
            <a:ext cx="2443242" cy="211140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38E54C9-5324-9B46-40F7-A89FF4C5DFAE}"/>
              </a:ext>
            </a:extLst>
          </p:cNvPr>
          <p:cNvSpPr/>
          <p:nvPr/>
        </p:nvSpPr>
        <p:spPr>
          <a:xfrm>
            <a:off x="7667636" y="5353511"/>
            <a:ext cx="2071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</a:rPr>
              <a:t>Уникальные технологии работы с населением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EB4E263-E206-E514-E41D-DD29A9B68E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6753"/>
          <a:stretch/>
        </p:blipFill>
        <p:spPr>
          <a:xfrm>
            <a:off x="9838122" y="4797112"/>
            <a:ext cx="2353878" cy="2081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89FFB5-FFF2-444D-8CD5-42140602E888}"/>
              </a:ext>
            </a:extLst>
          </p:cNvPr>
          <p:cNvSpPr txBox="1"/>
          <p:nvPr/>
        </p:nvSpPr>
        <p:spPr>
          <a:xfrm>
            <a:off x="6832220" y="1048825"/>
            <a:ext cx="5216430" cy="50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/>
              <a:t>Что скажет работодатель?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87DBEF5-7442-42CE-B2EF-40331520BCC2}"/>
              </a:ext>
            </a:extLst>
          </p:cNvPr>
          <p:cNvSpPr txBox="1"/>
          <p:nvPr/>
        </p:nvSpPr>
        <p:spPr>
          <a:xfrm>
            <a:off x="385486" y="1027906"/>
            <a:ext cx="66888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/>
              <a:t>Получить диплом о высшем образовании?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D8304B5-E572-4526-9BD1-F26E26FBB57C}"/>
              </a:ext>
            </a:extLst>
          </p:cNvPr>
          <p:cNvSpPr txBox="1"/>
          <p:nvPr/>
        </p:nvSpPr>
        <p:spPr>
          <a:xfrm>
            <a:off x="1899207" y="1568644"/>
            <a:ext cx="81078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/>
              <a:t>Я смогу соответствовать требованиям рынка труда?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6AC711-6E14-4990-9958-E4045798E189}"/>
              </a:ext>
            </a:extLst>
          </p:cNvPr>
          <p:cNvSpPr txBox="1"/>
          <p:nvPr/>
        </p:nvSpPr>
        <p:spPr>
          <a:xfrm>
            <a:off x="630242" y="2087408"/>
            <a:ext cx="115359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/>
              <a:t>Однозначно, </a:t>
            </a:r>
            <a:r>
              <a:rPr lang="ru-RU" sz="2600" dirty="0">
                <a:solidFill>
                  <a:srgbClr val="FF0000"/>
                </a:solidFill>
                <a:latin typeface="ALSSyysScript" panose="02000506050000020003" pitchFamily="2" charset="0"/>
              </a:rPr>
              <a:t>Да</a:t>
            </a:r>
            <a:r>
              <a:rPr lang="ru-RU" sz="2600" dirty="0">
                <a:solidFill>
                  <a:srgbClr val="FF0000"/>
                </a:solidFill>
              </a:rPr>
              <a:t>!</a:t>
            </a:r>
            <a:r>
              <a:rPr lang="ru-RU" sz="2600" dirty="0"/>
              <a:t> Ведь обучение у нас – это значит получить все самое лучшее!</a:t>
            </a:r>
          </a:p>
        </p:txBody>
      </p:sp>
    </p:spTree>
    <p:extLst>
      <p:ext uri="{BB962C8B-B14F-4D97-AF65-F5344CB8AC3E}">
        <p14:creationId xmlns:p14="http://schemas.microsoft.com/office/powerpoint/2010/main" xmlns="" val="105665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решение 9">
            <a:extLst>
              <a:ext uri="{FF2B5EF4-FFF2-40B4-BE49-F238E27FC236}">
                <a16:creationId xmlns:a16="http://schemas.microsoft.com/office/drawing/2014/main" xmlns="" id="{38742A83-9EA0-4A7F-AF5C-96464284D566}"/>
              </a:ext>
            </a:extLst>
          </p:cNvPr>
          <p:cNvSpPr/>
          <p:nvPr/>
        </p:nvSpPr>
        <p:spPr>
          <a:xfrm>
            <a:off x="238084" y="1285860"/>
            <a:ext cx="1071570" cy="1242041"/>
          </a:xfrm>
          <a:prstGeom prst="flowChartDecisi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xmlns="" id="{93CAE8A1-5702-4CA2-90A6-1F3DF1C5A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16" y="365125"/>
            <a:ext cx="10115584" cy="1063611"/>
          </a:xfrm>
        </p:spPr>
        <p:txBody>
          <a:bodyPr>
            <a:noAutofit/>
          </a:bodyPr>
          <a:lstStyle/>
          <a:p>
            <a:pPr algn="ctr"/>
            <a:r>
              <a:rPr lang="ru-RU" sz="3200" b="1" spc="148" dirty="0">
                <a:solidFill>
                  <a:srgbClr val="0B57A5"/>
                </a:solidFill>
                <a:latin typeface="Montserrat 1"/>
              </a:rPr>
              <a:t>Траектории обучения на кафедре социальной и молодежной политики</a:t>
            </a:r>
            <a:br>
              <a:rPr lang="ru-RU" sz="3200" b="1" spc="148" dirty="0">
                <a:solidFill>
                  <a:srgbClr val="0B57A5"/>
                </a:solidFill>
                <a:latin typeface="Montserrat 1"/>
              </a:rPr>
            </a:br>
            <a:r>
              <a:rPr lang="ru-RU" sz="3200" b="1" spc="148" dirty="0">
                <a:solidFill>
                  <a:srgbClr val="C00000"/>
                </a:solidFill>
                <a:latin typeface="Montserrat 1"/>
              </a:rPr>
              <a:t>Направления подготовки 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52464" y="1857364"/>
            <a:ext cx="5000660" cy="4643470"/>
          </a:xfr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spcAft>
                <a:spcPts val="180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39.03.02 Социальная работа</a:t>
            </a:r>
          </a:p>
          <a:p>
            <a:pPr>
              <a:lnSpc>
                <a:spcPct val="50000"/>
              </a:lnSpc>
              <a:spcBef>
                <a:spcPts val="600"/>
              </a:spcBef>
              <a:spcAft>
                <a:spcPts val="180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Бюджетных мест:</a:t>
            </a:r>
          </a:p>
          <a:p>
            <a:pPr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Очно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rgbClr val="C00000"/>
                </a:solidFill>
              </a:rPr>
              <a:t>20</a:t>
            </a:r>
          </a:p>
          <a:p>
            <a:pPr>
              <a:lnSpc>
                <a:spcPct val="5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Заочно </a:t>
            </a:r>
            <a:r>
              <a:rPr lang="ru-RU" sz="2400" dirty="0">
                <a:solidFill>
                  <a:srgbClr val="C00000"/>
                </a:solidFill>
              </a:rPr>
              <a:t>16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ts val="1200"/>
              </a:spcBef>
              <a:spcAft>
                <a:spcPts val="600"/>
              </a:spcAft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Экзамены: </a:t>
            </a:r>
          </a:p>
          <a:p>
            <a:pPr>
              <a:lnSpc>
                <a:spcPct val="5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Русский язык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>
              <a:lnSpc>
                <a:spcPct val="5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История </a:t>
            </a:r>
          </a:p>
          <a:p>
            <a:pPr>
              <a:lnSpc>
                <a:spcPct val="5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Обществознание  или  Литература</a:t>
            </a:r>
          </a:p>
        </p:txBody>
      </p:sp>
      <p:sp>
        <p:nvSpPr>
          <p:cNvPr id="21" name="Блок-схема: решение 20">
            <a:extLst>
              <a:ext uri="{FF2B5EF4-FFF2-40B4-BE49-F238E27FC236}">
                <a16:creationId xmlns:a16="http://schemas.microsoft.com/office/drawing/2014/main" xmlns="" id="{38742A83-9EA0-4A7F-AF5C-96464284D566}"/>
              </a:ext>
            </a:extLst>
          </p:cNvPr>
          <p:cNvSpPr/>
          <p:nvPr/>
        </p:nvSpPr>
        <p:spPr>
          <a:xfrm>
            <a:off x="10739470" y="5214950"/>
            <a:ext cx="1071570" cy="1242041"/>
          </a:xfrm>
          <a:prstGeom prst="flowChartDecisi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1456" y="4643446"/>
            <a:ext cx="961854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1740705"/>
            <a:ext cx="4647566" cy="374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1043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spc="148" dirty="0">
                <a:solidFill>
                  <a:srgbClr val="0B57A5"/>
                </a:solidFill>
                <a:latin typeface="Montserrat 1"/>
              </a:rPr>
              <a:t>Траектории обучения на кафедре социальной и молодежной политики</a:t>
            </a:r>
            <a:br>
              <a:rPr lang="ru-RU" sz="3200" b="1" spc="148" dirty="0">
                <a:solidFill>
                  <a:srgbClr val="0B57A5"/>
                </a:solidFill>
                <a:latin typeface="Montserrat 1"/>
              </a:rPr>
            </a:br>
            <a:r>
              <a:rPr lang="ru-RU" sz="3200" b="1" spc="148" dirty="0">
                <a:solidFill>
                  <a:srgbClr val="C00000"/>
                </a:solidFill>
                <a:latin typeface="Montserrat 1"/>
              </a:rPr>
              <a:t>Направления подготовки </a:t>
            </a:r>
          </a:p>
        </p:txBody>
      </p:sp>
      <p:sp>
        <p:nvSpPr>
          <p:cNvPr id="5" name="Содержимое 8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spcBef>
                <a:spcPts val="1200"/>
              </a:spcBef>
              <a:spcAft>
                <a:spcPts val="240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39.03.03 Организация работы с молодежью </a:t>
            </a:r>
          </a:p>
          <a:p>
            <a:pPr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Бюджетных мест:</a:t>
            </a:r>
          </a:p>
          <a:p>
            <a:pPr>
              <a:lnSpc>
                <a:spcPct val="7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Очно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rgbClr val="C00000"/>
                </a:solidFill>
              </a:rPr>
              <a:t>20</a:t>
            </a:r>
          </a:p>
          <a:p>
            <a:pPr>
              <a:lnSpc>
                <a:spcPct val="7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Заочно </a:t>
            </a:r>
            <a:r>
              <a:rPr lang="ru-RU" sz="2400" dirty="0">
                <a:solidFill>
                  <a:srgbClr val="C00000"/>
                </a:solidFill>
              </a:rPr>
              <a:t>16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ts val="1200"/>
              </a:spcBef>
              <a:spcAft>
                <a:spcPts val="600"/>
              </a:spcAft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Экзамены: </a:t>
            </a:r>
          </a:p>
          <a:p>
            <a:pPr>
              <a:lnSpc>
                <a:spcPct val="6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Русский язык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>
              <a:lnSpc>
                <a:spcPct val="6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История </a:t>
            </a:r>
          </a:p>
          <a:p>
            <a:pPr>
              <a:lnSpc>
                <a:spcPct val="6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Обществознание  или  Литература</a:t>
            </a:r>
          </a:p>
          <a:p>
            <a:pPr algn="ctr">
              <a:spcAft>
                <a:spcPts val="600"/>
              </a:spcAft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4621559"/>
            <a:ext cx="917574" cy="66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Блок-схема: решение 8">
            <a:extLst>
              <a:ext uri="{FF2B5EF4-FFF2-40B4-BE49-F238E27FC236}">
                <a16:creationId xmlns:a16="http://schemas.microsoft.com/office/drawing/2014/main" xmlns="" id="{38742A83-9EA0-4A7F-AF5C-96464284D566}"/>
              </a:ext>
            </a:extLst>
          </p:cNvPr>
          <p:cNvSpPr/>
          <p:nvPr/>
        </p:nvSpPr>
        <p:spPr>
          <a:xfrm>
            <a:off x="10810908" y="5286388"/>
            <a:ext cx="1071570" cy="1242041"/>
          </a:xfrm>
          <a:prstGeom prst="flowChartDecisi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решение 9">
            <a:extLst>
              <a:ext uri="{FF2B5EF4-FFF2-40B4-BE49-F238E27FC236}">
                <a16:creationId xmlns:a16="http://schemas.microsoft.com/office/drawing/2014/main" xmlns="" id="{38742A83-9EA0-4A7F-AF5C-96464284D566}"/>
              </a:ext>
            </a:extLst>
          </p:cNvPr>
          <p:cNvSpPr/>
          <p:nvPr/>
        </p:nvSpPr>
        <p:spPr>
          <a:xfrm>
            <a:off x="238084" y="1285860"/>
            <a:ext cx="1071570" cy="1242041"/>
          </a:xfrm>
          <a:prstGeom prst="flowChartDecisi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0762" y="1968755"/>
            <a:ext cx="4909993" cy="367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4722ABD0-4603-434F-B884-98E52520B73C}"/>
              </a:ext>
            </a:extLst>
          </p:cNvPr>
          <p:cNvSpPr/>
          <p:nvPr/>
        </p:nvSpPr>
        <p:spPr>
          <a:xfrm>
            <a:off x="166646" y="3071810"/>
            <a:ext cx="3240000" cy="1935000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BA91CA74-EB91-4124-89FB-7717B06E2A6C}"/>
              </a:ext>
            </a:extLst>
          </p:cNvPr>
          <p:cNvSpPr/>
          <p:nvPr/>
        </p:nvSpPr>
        <p:spPr>
          <a:xfrm>
            <a:off x="4238612" y="3143248"/>
            <a:ext cx="3240000" cy="1935000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F22B0AB6-277E-4ADA-AC26-C842F8F2256F}"/>
              </a:ext>
            </a:extLst>
          </p:cNvPr>
          <p:cNvSpPr/>
          <p:nvPr/>
        </p:nvSpPr>
        <p:spPr>
          <a:xfrm>
            <a:off x="8310578" y="3071810"/>
            <a:ext cx="3240000" cy="1935000"/>
          </a:xfrm>
          <a:prstGeom prst="round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0F77F9AA-62AF-4865-9B21-8142C38CBEDF}"/>
              </a:ext>
            </a:extLst>
          </p:cNvPr>
          <p:cNvSpPr/>
          <p:nvPr/>
        </p:nvSpPr>
        <p:spPr>
          <a:xfrm>
            <a:off x="2881290" y="2571744"/>
            <a:ext cx="990000" cy="99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21CD48DF-1FDF-491D-B6AF-85722665ADDD}"/>
              </a:ext>
            </a:extLst>
          </p:cNvPr>
          <p:cNvSpPr/>
          <p:nvPr/>
        </p:nvSpPr>
        <p:spPr>
          <a:xfrm>
            <a:off x="7024694" y="2571744"/>
            <a:ext cx="990000" cy="99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6A78A753-178A-419F-B5EA-1FA6BCD1FBD8}"/>
              </a:ext>
            </a:extLst>
          </p:cNvPr>
          <p:cNvSpPr/>
          <p:nvPr/>
        </p:nvSpPr>
        <p:spPr>
          <a:xfrm>
            <a:off x="10953784" y="2571744"/>
            <a:ext cx="990000" cy="99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7C0C781-5795-4344-A9D0-23C9DD28E968}"/>
              </a:ext>
            </a:extLst>
          </p:cNvPr>
          <p:cNvSpPr txBox="1"/>
          <p:nvPr/>
        </p:nvSpPr>
        <p:spPr>
          <a:xfrm>
            <a:off x="2952728" y="264318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0</a:t>
            </a:r>
            <a:r>
              <a:rPr lang="en-US" sz="4800" b="1" dirty="0">
                <a:solidFill>
                  <a:schemeClr val="bg1"/>
                </a:solidFill>
              </a:rPr>
              <a:t>1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21ABD67-A4A6-4F05-BEFC-3D604BB00EAB}"/>
              </a:ext>
            </a:extLst>
          </p:cNvPr>
          <p:cNvSpPr txBox="1"/>
          <p:nvPr/>
        </p:nvSpPr>
        <p:spPr>
          <a:xfrm>
            <a:off x="7096132" y="264318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0</a:t>
            </a:r>
            <a:r>
              <a:rPr lang="en-US" sz="4800" b="1" dirty="0">
                <a:solidFill>
                  <a:schemeClr val="bg1"/>
                </a:solidFill>
              </a:rPr>
              <a:t>2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5EAD86-0441-42C3-841F-7CB644A282C9}"/>
              </a:ext>
            </a:extLst>
          </p:cNvPr>
          <p:cNvSpPr txBox="1"/>
          <p:nvPr/>
        </p:nvSpPr>
        <p:spPr>
          <a:xfrm>
            <a:off x="11025222" y="264318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0</a:t>
            </a:r>
            <a:r>
              <a:rPr lang="en-US" sz="4800" b="1" dirty="0">
                <a:solidFill>
                  <a:schemeClr val="bg1"/>
                </a:solidFill>
              </a:rPr>
              <a:t>3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3A32085-E829-4795-A906-44F4F0DCADA3}"/>
              </a:ext>
            </a:extLst>
          </p:cNvPr>
          <p:cNvSpPr/>
          <p:nvPr/>
        </p:nvSpPr>
        <p:spPr>
          <a:xfrm>
            <a:off x="1238216" y="1714488"/>
            <a:ext cx="9429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47" dirty="0">
                <a:solidFill>
                  <a:srgbClr val="1B4E9B"/>
                </a:solidFill>
                <a:latin typeface="Montserrat 2"/>
              </a:rPr>
              <a:t>ОБЩЕЕ </a:t>
            </a:r>
            <a:r>
              <a:rPr lang="en-US" b="1" spc="47" dirty="0">
                <a:solidFill>
                  <a:srgbClr val="1B4E9B"/>
                </a:solidFill>
                <a:latin typeface="Montserrat 2"/>
              </a:rPr>
              <a:t>КОЛИЧЕСТВО КВОТНЫХ</a:t>
            </a:r>
            <a:r>
              <a:rPr lang="ru-RU" b="1" spc="47" dirty="0">
                <a:solidFill>
                  <a:srgbClr val="1B4E9B"/>
                </a:solidFill>
                <a:latin typeface="Montserrat 2"/>
              </a:rPr>
              <a:t>  ДЛЯ СПЕЦИАЛЬНОСТЕЙ «ОРГАНИЗАЦИЯ РАБОТЫ С МОЛОДЕЖЬЮ» И «СОЦИАЛЬНАЯ РАБОТА»  - 24</a:t>
            </a:r>
            <a:endParaRPr lang="en-US" b="1" spc="47" dirty="0">
              <a:solidFill>
                <a:srgbClr val="1B4E9B"/>
              </a:solidFill>
              <a:latin typeface="Montserrat 2"/>
            </a:endParaRPr>
          </a:p>
          <a:p>
            <a:r>
              <a:rPr lang="ru-RU" dirty="0"/>
              <a:t> </a:t>
            </a:r>
          </a:p>
        </p:txBody>
      </p:sp>
      <p:sp>
        <p:nvSpPr>
          <p:cNvPr id="19" name="Заголовок 17">
            <a:extLst>
              <a:ext uri="{FF2B5EF4-FFF2-40B4-BE49-F238E27FC236}">
                <a16:creationId xmlns:a16="http://schemas.microsoft.com/office/drawing/2014/main" xmlns="" id="{A5D74007-E5AE-44D1-B979-130CA500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588" y="28572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spc="300" dirty="0">
                <a:solidFill>
                  <a:srgbClr val="0B57A5"/>
                </a:solidFill>
                <a:latin typeface="Montserrat 1"/>
              </a:rPr>
              <a:t>Целевой набор: возможности при поступлении </a:t>
            </a:r>
            <a:br>
              <a:rPr lang="ru-RU" sz="3200" b="1" spc="300" dirty="0">
                <a:solidFill>
                  <a:srgbClr val="0B57A5"/>
                </a:solidFill>
                <a:latin typeface="Montserrat 1"/>
              </a:rPr>
            </a:br>
            <a:r>
              <a:rPr lang="ru-RU" sz="3200" b="1" spc="300" dirty="0">
                <a:solidFill>
                  <a:srgbClr val="0B57A5"/>
                </a:solidFill>
                <a:latin typeface="Montserrat 1"/>
              </a:rPr>
              <a:t>(</a:t>
            </a:r>
            <a:r>
              <a:rPr lang="ru-RU" sz="3200" b="1" spc="300" dirty="0" err="1">
                <a:solidFill>
                  <a:srgbClr val="0B57A5"/>
                </a:solidFill>
                <a:latin typeface="Montserrat 1"/>
              </a:rPr>
              <a:t>бакалавриат</a:t>
            </a:r>
            <a:r>
              <a:rPr lang="ru-RU" sz="3200" b="1" spc="300" dirty="0">
                <a:solidFill>
                  <a:srgbClr val="0B57A5"/>
                </a:solidFill>
                <a:latin typeface="Montserrat 1"/>
              </a:rPr>
              <a:t>) 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3836" y="3714752"/>
            <a:ext cx="265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ОСОБАЯ КВОТА</a:t>
            </a:r>
          </a:p>
          <a:p>
            <a:pPr algn="ctr"/>
            <a:r>
              <a:rPr lang="ru-RU" dirty="0"/>
              <a:t> НЕ МЕНЕЕ 10%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10116" y="3786191"/>
            <a:ext cx="2143140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ОТДЕЛЬНАЯ КВОТА</a:t>
            </a:r>
          </a:p>
          <a:p>
            <a:pPr algn="ctr"/>
            <a:r>
              <a:rPr lang="ru-RU" dirty="0"/>
              <a:t> НЕ МЕНЕЕ 10%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53454" y="3643314"/>
            <a:ext cx="3054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ЦЕЛЕВАЯ КВОТА </a:t>
            </a:r>
          </a:p>
          <a:p>
            <a:pPr algn="ctr"/>
            <a:r>
              <a:rPr lang="ru-RU" dirty="0"/>
              <a:t>ПРОЦЕНТ УСТАНАВЛИВАЕТСЯ</a:t>
            </a:r>
          </a:p>
          <a:p>
            <a:pPr algn="ctr"/>
            <a:r>
              <a:rPr lang="ru-RU" dirty="0"/>
              <a:t> ПРАВИТЕЛЬСТВОМ РФ</a:t>
            </a:r>
          </a:p>
        </p:txBody>
      </p:sp>
    </p:spTree>
    <p:extLst>
      <p:ext uri="{BB962C8B-B14F-4D97-AF65-F5344CB8AC3E}">
        <p14:creationId xmlns:p14="http://schemas.microsoft.com/office/powerpoint/2010/main" xmlns="" val="346368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решение 9">
            <a:extLst>
              <a:ext uri="{FF2B5EF4-FFF2-40B4-BE49-F238E27FC236}">
                <a16:creationId xmlns:a16="http://schemas.microsoft.com/office/drawing/2014/main" xmlns="" id="{38742A83-9EA0-4A7F-AF5C-96464284D566}"/>
              </a:ext>
            </a:extLst>
          </p:cNvPr>
          <p:cNvSpPr/>
          <p:nvPr/>
        </p:nvSpPr>
        <p:spPr>
          <a:xfrm>
            <a:off x="5953124" y="1785926"/>
            <a:ext cx="1071570" cy="1313479"/>
          </a:xfrm>
          <a:prstGeom prst="flowChartDecisi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1D573D8-F176-448B-93AB-FB402132B523}"/>
              </a:ext>
            </a:extLst>
          </p:cNvPr>
          <p:cNvSpPr/>
          <p:nvPr/>
        </p:nvSpPr>
        <p:spPr>
          <a:xfrm>
            <a:off x="7596198" y="1714488"/>
            <a:ext cx="3932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spc="48" dirty="0" err="1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Целевое</a:t>
            </a:r>
            <a:r>
              <a:rPr lang="en-US" sz="1600" b="1" spc="48" dirty="0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 </a:t>
            </a:r>
            <a:r>
              <a:rPr lang="ru-RU" sz="1600" b="1" spc="48" dirty="0" err="1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о</a:t>
            </a:r>
            <a:r>
              <a:rPr lang="en-US" sz="1600" b="1" spc="48" dirty="0" err="1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бучение</a:t>
            </a:r>
            <a:r>
              <a:rPr lang="en-US" sz="1600" b="1" spc="48" dirty="0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 </a:t>
            </a:r>
            <a:r>
              <a:rPr lang="ru-RU" sz="1600" b="1" spc="48" dirty="0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о</a:t>
            </a:r>
            <a:r>
              <a:rPr lang="en-US" sz="1600" b="1" spc="48" dirty="0" err="1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существляется</a:t>
            </a:r>
            <a:r>
              <a:rPr lang="en-US" sz="1600" b="1" spc="48" dirty="0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 </a:t>
            </a:r>
            <a:r>
              <a:rPr lang="ru-RU" sz="1600" b="1" spc="48" dirty="0" err="1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н</a:t>
            </a:r>
            <a:r>
              <a:rPr lang="en-US" sz="1600" b="1" spc="48" dirty="0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а </a:t>
            </a:r>
            <a:r>
              <a:rPr lang="ru-RU" sz="1600" b="1" spc="48" dirty="0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о</a:t>
            </a:r>
            <a:r>
              <a:rPr lang="en-US" sz="1600" b="1" spc="48" dirty="0" err="1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снове</a:t>
            </a:r>
            <a:r>
              <a:rPr lang="en-US" sz="1600" b="1" spc="48" dirty="0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 </a:t>
            </a:r>
            <a:r>
              <a:rPr lang="ru-RU" sz="1600" b="1" spc="48" dirty="0" err="1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д</a:t>
            </a:r>
            <a:r>
              <a:rPr lang="en-US" sz="1600" b="1" spc="48" dirty="0" err="1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оговора</a:t>
            </a:r>
            <a:r>
              <a:rPr lang="en-US" sz="1600" b="1" spc="48" dirty="0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 </a:t>
            </a:r>
            <a:r>
              <a:rPr lang="ru-RU" sz="1600" b="1" spc="48" dirty="0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о</a:t>
            </a:r>
            <a:r>
              <a:rPr lang="en-US" sz="1600" b="1" spc="48" dirty="0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 </a:t>
            </a:r>
            <a:r>
              <a:rPr lang="ru-RU" sz="1600" b="1" spc="48" dirty="0" err="1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ц</a:t>
            </a:r>
            <a:r>
              <a:rPr lang="en-US" sz="1600" b="1" spc="48" dirty="0" err="1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елевом</a:t>
            </a:r>
            <a:r>
              <a:rPr lang="ru-RU" sz="1600" b="1" spc="48" dirty="0">
                <a:solidFill>
                  <a:schemeClr val="accent3">
                    <a:lumMod val="75000"/>
                  </a:schemeClr>
                </a:solidFill>
                <a:latin typeface="Montserrat 2"/>
              </a:rPr>
              <a:t> обучении</a:t>
            </a:r>
            <a:endParaRPr lang="ru-RU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0E74415-A06C-4609-B1BD-4F79F4D3D33D}"/>
              </a:ext>
            </a:extLst>
          </p:cNvPr>
          <p:cNvSpPr/>
          <p:nvPr/>
        </p:nvSpPr>
        <p:spPr>
          <a:xfrm>
            <a:off x="7239008" y="2571744"/>
            <a:ext cx="43577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ПОЧЕМУ АБИТУРИЕНТЫ ВЫБИРАЮТ ЦЕЛЕВОЙ НАБОР?</a:t>
            </a:r>
          </a:p>
          <a:p>
            <a:pPr marL="558801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Отдельный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конкурс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среди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абитуриентов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только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целевого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набора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.</a:t>
            </a:r>
          </a:p>
          <a:p>
            <a:pPr marL="558801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Приоритетное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зачисление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.</a:t>
            </a:r>
          </a:p>
          <a:p>
            <a:pPr marL="558801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Гарантированное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трудоустройство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.</a:t>
            </a:r>
          </a:p>
          <a:p>
            <a:pPr marL="558801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Дополнительные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бонусы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от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предприятия-заказчика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в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виде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практики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на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предприятии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,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оплаты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дополнительных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образовательных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услуг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или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оплаты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жилого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помещения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на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весь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период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</a:t>
            </a:r>
            <a:r>
              <a:rPr lang="en-US" sz="1400" spc="48" dirty="0" err="1">
                <a:solidFill>
                  <a:srgbClr val="1B4E9B"/>
                </a:solidFill>
                <a:latin typeface="Montserrat 2"/>
              </a:rPr>
              <a:t>обучения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.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xmlns="" id="{93CAE8A1-5702-4CA2-90A6-1F3DF1C5A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588" y="2857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spc="148" dirty="0">
                <a:solidFill>
                  <a:srgbClr val="0B57A5"/>
                </a:solidFill>
                <a:latin typeface="Montserrat 1"/>
              </a:rPr>
              <a:t>ПРИЁМ НА </a:t>
            </a:r>
            <a:r>
              <a:rPr lang="ru-RU" sz="4000" spc="148" dirty="0">
                <a:solidFill>
                  <a:srgbClr val="0B57A5"/>
                </a:solidFill>
                <a:latin typeface="Montserrat 1"/>
              </a:rPr>
              <a:t/>
            </a:r>
            <a:br>
              <a:rPr lang="ru-RU" sz="4000" spc="148" dirty="0">
                <a:solidFill>
                  <a:srgbClr val="0B57A5"/>
                </a:solidFill>
                <a:latin typeface="Montserrat 1"/>
              </a:rPr>
            </a:br>
            <a:r>
              <a:rPr lang="en-US" sz="4000" spc="148" dirty="0">
                <a:solidFill>
                  <a:srgbClr val="C00000"/>
                </a:solidFill>
                <a:latin typeface="Montserrat 1"/>
              </a:rPr>
              <a:t>ЦЕЛЕВОЕ ОБУЧЕНИЕ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sp>
        <p:nvSpPr>
          <p:cNvPr id="19" name="Блок-схема: решение 18">
            <a:extLst>
              <a:ext uri="{FF2B5EF4-FFF2-40B4-BE49-F238E27FC236}">
                <a16:creationId xmlns:a16="http://schemas.microsoft.com/office/drawing/2014/main" xmlns="" id="{38742A83-9EA0-4A7F-AF5C-96464284D566}"/>
              </a:ext>
            </a:extLst>
          </p:cNvPr>
          <p:cNvSpPr/>
          <p:nvPr/>
        </p:nvSpPr>
        <p:spPr>
          <a:xfrm>
            <a:off x="5953124" y="3286124"/>
            <a:ext cx="1071570" cy="1313479"/>
          </a:xfrm>
          <a:prstGeom prst="flowChartDecisi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решение 20">
            <a:extLst>
              <a:ext uri="{FF2B5EF4-FFF2-40B4-BE49-F238E27FC236}">
                <a16:creationId xmlns:a16="http://schemas.microsoft.com/office/drawing/2014/main" xmlns="" id="{38742A83-9EA0-4A7F-AF5C-96464284D566}"/>
              </a:ext>
            </a:extLst>
          </p:cNvPr>
          <p:cNvSpPr/>
          <p:nvPr/>
        </p:nvSpPr>
        <p:spPr>
          <a:xfrm>
            <a:off x="5953124" y="4786322"/>
            <a:ext cx="1071570" cy="1357322"/>
          </a:xfrm>
          <a:prstGeom prst="flowChartDecisi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88" y="1857365"/>
            <a:ext cx="47849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8277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4722ABD0-4603-434F-B884-98E52520B73C}"/>
              </a:ext>
            </a:extLst>
          </p:cNvPr>
          <p:cNvSpPr/>
          <p:nvPr/>
        </p:nvSpPr>
        <p:spPr>
          <a:xfrm>
            <a:off x="309522" y="5857892"/>
            <a:ext cx="10501386" cy="857256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BA91CA74-EB91-4124-89FB-7717B06E2A6C}"/>
              </a:ext>
            </a:extLst>
          </p:cNvPr>
          <p:cNvSpPr/>
          <p:nvPr/>
        </p:nvSpPr>
        <p:spPr>
          <a:xfrm>
            <a:off x="238084" y="2928934"/>
            <a:ext cx="10572824" cy="2786082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0F77F9AA-62AF-4865-9B21-8142C38CBEDF}"/>
              </a:ext>
            </a:extLst>
          </p:cNvPr>
          <p:cNvSpPr/>
          <p:nvPr/>
        </p:nvSpPr>
        <p:spPr>
          <a:xfrm>
            <a:off x="11025222" y="2071678"/>
            <a:ext cx="847124" cy="7756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7</a:t>
            </a:r>
            <a:r>
              <a:rPr lang="ru-RU" sz="1200" dirty="0"/>
              <a:t> </a:t>
            </a:r>
            <a:r>
              <a:rPr lang="ru-RU" sz="1400" dirty="0"/>
              <a:t>б.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21CD48DF-1FDF-491D-B6AF-85722665ADDD}"/>
              </a:ext>
            </a:extLst>
          </p:cNvPr>
          <p:cNvSpPr/>
          <p:nvPr/>
        </p:nvSpPr>
        <p:spPr>
          <a:xfrm>
            <a:off x="11096660" y="4000504"/>
            <a:ext cx="785818" cy="7756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6A78A753-178A-419F-B5EA-1FA6BCD1FBD8}"/>
              </a:ext>
            </a:extLst>
          </p:cNvPr>
          <p:cNvSpPr/>
          <p:nvPr/>
        </p:nvSpPr>
        <p:spPr>
          <a:xfrm>
            <a:off x="11096660" y="5857892"/>
            <a:ext cx="857256" cy="7756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3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б.</a:t>
            </a:r>
            <a:endParaRPr lang="ru-RU" sz="1400" dirty="0"/>
          </a:p>
        </p:txBody>
      </p:sp>
      <p:sp>
        <p:nvSpPr>
          <p:cNvPr id="19" name="Заголовок 17">
            <a:extLst>
              <a:ext uri="{FF2B5EF4-FFF2-40B4-BE49-F238E27FC236}">
                <a16:creationId xmlns:a16="http://schemas.microsoft.com/office/drawing/2014/main" xmlns="" id="{A5D74007-E5AE-44D1-B979-130CA500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5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spc="115" dirty="0">
                <a:solidFill>
                  <a:srgbClr val="0B57A5"/>
                </a:solidFill>
                <a:latin typeface="Montserrat 1"/>
              </a:rPr>
              <a:t>УЧЕТ</a:t>
            </a:r>
            <a:r>
              <a:rPr lang="ru-RU" sz="3200" spc="115" dirty="0">
                <a:solidFill>
                  <a:srgbClr val="0B57A5"/>
                </a:solidFill>
                <a:latin typeface="Montserrat 1"/>
              </a:rPr>
              <a:t> </a:t>
            </a:r>
            <a:r>
              <a:rPr lang="en-US" sz="3200" spc="115" dirty="0">
                <a:solidFill>
                  <a:srgbClr val="0B57A5"/>
                </a:solidFill>
                <a:latin typeface="Montserrat 1"/>
              </a:rPr>
              <a:t>ИНДИВИДУАЛЬНЫХ ДОСТИЖЕНИЙ</a:t>
            </a:r>
            <a:r>
              <a:rPr lang="ru-RU" sz="3200" spc="115" dirty="0">
                <a:solidFill>
                  <a:srgbClr val="0B57A5"/>
                </a:solidFill>
                <a:latin typeface="Montserrat 1"/>
              </a:rPr>
              <a:t> 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5274" y="857233"/>
            <a:ext cx="1035851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400" spc="48" dirty="0">
                <a:solidFill>
                  <a:srgbClr val="FF1653"/>
                </a:solidFill>
                <a:latin typeface="Montserrat 2"/>
              </a:rPr>
              <a:t>ПОБЕДИТЕЛИ И ПРИЗЕРЫ ЗАКЛЮЧИТЕЛЬНЫХ ЭТАПОВ ОЛИМПИАД ШКОЛЬНИКОВ ИЗ ПЕРЕЧНЯ, УТВЕРЖДЕННОГО МИНОБРНАУКИ РФ, ИМЕЮТ ПРАВО НА ПРИЕМ БЕЗ ВСТУПИТЕЛЬНЫХ ИСПЫТАНИЙ!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 КОЛИЧЕСТВО БАЛЛОВ ЕГЭ ИЛИ ОБЩЕОБРАЗОВАТЕЛЬНОГО ВСТУПИТЕЛЬНОГО ИСПЫТАНИЯ, ПРОВОДИМОГО УНИВЕРСИТЕТОМ САМОСТОЯТЕЛЬНО, КОТОРОЕ ПОДТВЕРЖДАЕТ ЭТО ОСОБОЕ ПРАВО, </a:t>
            </a:r>
          </a:p>
          <a:p>
            <a:pPr algn="ctr">
              <a:lnSpc>
                <a:spcPts val="1600"/>
              </a:lnSpc>
            </a:pPr>
            <a:r>
              <a:rPr lang="en-US" sz="1400" spc="48" dirty="0">
                <a:solidFill>
                  <a:srgbClr val="FF1653"/>
                </a:solidFill>
                <a:latin typeface="Montserrat 2"/>
              </a:rPr>
              <a:t>СОСТАВЛЯЕТ НЕ МЕНЕЕ 75 БАЛЛОВ</a:t>
            </a:r>
            <a:r>
              <a:rPr lang="en-US" sz="1400" spc="48" dirty="0">
                <a:solidFill>
                  <a:srgbClr val="1B4E9B"/>
                </a:solidFill>
                <a:latin typeface="Montserrat 2"/>
              </a:rPr>
              <a:t>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95274" y="2071678"/>
            <a:ext cx="5214974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50"/>
              </a:lnSpc>
              <a:spcBef>
                <a:spcPct val="0"/>
              </a:spcBef>
            </a:pPr>
            <a:r>
              <a:rPr lang="en-US" sz="1300" spc="36" dirty="0">
                <a:solidFill>
                  <a:srgbClr val="1B4E9B"/>
                </a:solidFill>
                <a:latin typeface="Montserrat 2"/>
              </a:rPr>
              <a:t>ДОКУМЕНТ ОБ ОБРАЗОВАНИИ (РФ)</a:t>
            </a:r>
            <a:endParaRPr lang="ru-RU" sz="1300" spc="36" dirty="0">
              <a:solidFill>
                <a:srgbClr val="1B4E9B"/>
              </a:solidFill>
              <a:latin typeface="Montserrat 2"/>
            </a:endParaRPr>
          </a:p>
          <a:p>
            <a:pPr>
              <a:lnSpc>
                <a:spcPts val="1950"/>
              </a:lnSpc>
              <a:spcBef>
                <a:spcPct val="0"/>
              </a:spcBef>
            </a:pPr>
            <a:r>
              <a:rPr lang="en-US" sz="1300" spc="36" dirty="0">
                <a:solidFill>
                  <a:srgbClr val="1B4E9B"/>
                </a:solidFill>
                <a:latin typeface="Montserrat 2"/>
              </a:rPr>
              <a:t> С ОТЛИЧИЕМ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8084" y="3000372"/>
            <a:ext cx="10287072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161925">
              <a:lnSpc>
                <a:spcPts val="1400"/>
              </a:lnSpc>
              <a:buFont typeface="Arial"/>
              <a:buChar char="•"/>
            </a:pPr>
            <a:r>
              <a:rPr lang="en-US" sz="1300" spc="36" dirty="0">
                <a:solidFill>
                  <a:srgbClr val="1B4E9B"/>
                </a:solidFill>
                <a:latin typeface="Montserrat 2"/>
              </a:rPr>
              <a:t>НАЛИЧИЕ СТАТУСА ПОБЕДИТЕЛЯ ИЛИ ПРИЗЕРА РЕГИОНАЛЬНОГО ЭТАПА ВСЕРОССИЙСКОЙ ОЛИМПИАДЫ ШКОЛЬНИКОВ ИЛИ УЧАСТНИКА ЗАКЛЮЧИТЕЛЬНОГО ЭТАПА ОЛИМПИАД ШКОЛЬНИКОВ, ВКЛЮЧЕННЫХ В ПЕРЕЧЕНЬ, УТВЕРЖДАЕМЫЙ МИНОБРНАУКИ; </a:t>
            </a:r>
          </a:p>
          <a:p>
            <a:pPr>
              <a:lnSpc>
                <a:spcPts val="1400"/>
              </a:lnSpc>
            </a:pPr>
            <a:endParaRPr lang="en-US" sz="1300" spc="36" dirty="0">
              <a:solidFill>
                <a:srgbClr val="1B4E9B"/>
              </a:solidFill>
              <a:latin typeface="Montserrat 2"/>
            </a:endParaRPr>
          </a:p>
          <a:p>
            <a:pPr marL="323850" lvl="1" indent="-161925">
              <a:lnSpc>
                <a:spcPts val="1400"/>
              </a:lnSpc>
              <a:buFont typeface="Arial"/>
              <a:buChar char="•"/>
            </a:pPr>
            <a:r>
              <a:rPr lang="en-US" sz="1300" spc="36" dirty="0">
                <a:solidFill>
                  <a:srgbClr val="1B4E9B"/>
                </a:solidFill>
                <a:latin typeface="Montserrat 2"/>
              </a:rPr>
              <a:t>НАЛИЧИЕ СТАТУСА ПОБЕДИТЕЛЯ ИЛИ ПРИЗЕРА ОЛИМПИАДЫ ШКОЛЬНИКОВ АЛТГУ «ПОКОРИ УНИВЕРСИТЕТ»;</a:t>
            </a:r>
          </a:p>
          <a:p>
            <a:pPr>
              <a:lnSpc>
                <a:spcPts val="1400"/>
              </a:lnSpc>
            </a:pPr>
            <a:endParaRPr lang="en-US" sz="1300" spc="36" dirty="0">
              <a:solidFill>
                <a:srgbClr val="1B4E9B"/>
              </a:solidFill>
              <a:latin typeface="Montserrat 2"/>
            </a:endParaRPr>
          </a:p>
          <a:p>
            <a:pPr marL="323850" lvl="1" indent="-161925">
              <a:lnSpc>
                <a:spcPts val="1400"/>
              </a:lnSpc>
              <a:buFont typeface="Arial"/>
              <a:buChar char="•"/>
            </a:pPr>
            <a:r>
              <a:rPr lang="en-US" sz="1300" spc="36" dirty="0">
                <a:solidFill>
                  <a:srgbClr val="1B4E9B"/>
                </a:solidFill>
                <a:latin typeface="Montserrat 2"/>
              </a:rPr>
              <a:t>НАЛИЧИЕ СТАТУСА ПОБЕДИТЕЛЯ ИЛИ ПРИЗЕРА РЕГИОНАЛЬНОЙ МОЛОДЕЖНОЙ КОНФЕРЕНЦИИ «МОЙ ВЫБОР – НАУКА!»; </a:t>
            </a:r>
          </a:p>
          <a:p>
            <a:pPr>
              <a:lnSpc>
                <a:spcPts val="1400"/>
              </a:lnSpc>
            </a:pPr>
            <a:endParaRPr lang="en-US" sz="1300" spc="36" dirty="0">
              <a:solidFill>
                <a:srgbClr val="1B4E9B"/>
              </a:solidFill>
              <a:latin typeface="Montserrat 2"/>
            </a:endParaRPr>
          </a:p>
          <a:p>
            <a:pPr marL="323850" lvl="1" indent="-161925">
              <a:lnSpc>
                <a:spcPts val="1400"/>
              </a:lnSpc>
              <a:buFont typeface="Arial"/>
              <a:buChar char="•"/>
            </a:pPr>
            <a:r>
              <a:rPr lang="en-US" sz="1300" spc="36" dirty="0">
                <a:solidFill>
                  <a:srgbClr val="1B4E9B"/>
                </a:solidFill>
                <a:latin typeface="Montserrat 2"/>
              </a:rPr>
              <a:t>НАЛИЧИЕ СТАТУСА ПОБЕДИТЕЛЯ ИЛИ ПРИЗЕРА ВСЕРОССИЙСКОГО КОНКУРСА «БОЛЬШАЯ ПЕРЕМЕНА»; </a:t>
            </a:r>
          </a:p>
          <a:p>
            <a:pPr>
              <a:lnSpc>
                <a:spcPts val="1400"/>
              </a:lnSpc>
            </a:pPr>
            <a:endParaRPr lang="en-US" sz="1300" spc="36" dirty="0">
              <a:solidFill>
                <a:srgbClr val="1B4E9B"/>
              </a:solidFill>
              <a:latin typeface="Montserrat 2"/>
            </a:endParaRPr>
          </a:p>
          <a:p>
            <a:pPr marL="323850" lvl="1" indent="-161925">
              <a:lnSpc>
                <a:spcPts val="1400"/>
              </a:lnSpc>
              <a:buFont typeface="Arial"/>
              <a:buChar char="•"/>
            </a:pPr>
            <a:r>
              <a:rPr lang="en-US" sz="1300" spc="36" dirty="0">
                <a:solidFill>
                  <a:srgbClr val="1B4E9B"/>
                </a:solidFill>
                <a:latin typeface="Montserrat 2"/>
              </a:rPr>
              <a:t>НАЛИЧИЕ СТАТУСА ПОБЕДИТЕЛЯ ИЛИ ПРИЗЕРА МЕРОПРИЯТИЙ, ВКЛЮЧЕННЫХ В ПЕРЕЧЕНЬ, УТВЕРЖДАЕМЫЙ МИНИСТЕРСТВОМ ПРОСВЕЩЕНИЯ РФ НА 2021-2022, 2022-2023 УЧЕБНЫЙ ГОД</a:t>
            </a:r>
          </a:p>
        </p:txBody>
      </p:sp>
      <p:sp>
        <p:nvSpPr>
          <p:cNvPr id="24" name="Прямоугольник: скругленные углы 2">
            <a:extLst>
              <a:ext uri="{FF2B5EF4-FFF2-40B4-BE49-F238E27FC236}">
                <a16:creationId xmlns:a16="http://schemas.microsoft.com/office/drawing/2014/main" xmlns="" id="{4722ABD0-4603-434F-B884-98E52520B73C}"/>
              </a:ext>
            </a:extLst>
          </p:cNvPr>
          <p:cNvSpPr/>
          <p:nvPr/>
        </p:nvSpPr>
        <p:spPr>
          <a:xfrm>
            <a:off x="309522" y="2000240"/>
            <a:ext cx="10501386" cy="785818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80960" y="5857892"/>
            <a:ext cx="10144196" cy="75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300" spc="36" dirty="0">
                <a:solidFill>
                  <a:srgbClr val="1B4E9B"/>
                </a:solidFill>
                <a:latin typeface="Montserrat 2"/>
              </a:rPr>
              <a:t>НАЛИЧИЕ СТАТУСА ПОБЕДИТЕЛЯ (ПРИЗЕРА) НАЦИОНАЛЬНОГО И (ИЛИ) МЕЖДУНАРОДНОГО ЧЕМПИОНАТА ПО ПРОФЕССИОНАЛЬНОМУ МАСТЕРСТВУ СРЕДИ ИНВАЛИДОВ И ЛИЦ С ОГРАНИЧЕННЫМИ ВОЗМОЖНОСТЯМИ ЗДОРОВЬЯ «АБИЛИМПИКС»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239536" y="4143380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3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68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EF6182C-7CDA-43DD-8536-C76D40EC7FA0}"/>
              </a:ext>
            </a:extLst>
          </p:cNvPr>
          <p:cNvSpPr/>
          <p:nvPr/>
        </p:nvSpPr>
        <p:spPr>
          <a:xfrm>
            <a:off x="952464" y="1214422"/>
            <a:ext cx="5000660" cy="1643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6000">
              <a:lnSpc>
                <a:spcPts val="2600"/>
              </a:lnSpc>
            </a:pPr>
            <a:r>
              <a:rPr lang="en-US" sz="1400" spc="48" dirty="0">
                <a:solidFill>
                  <a:schemeClr val="bg1"/>
                </a:solidFill>
                <a:latin typeface="Montserrat 2"/>
              </a:rPr>
              <a:t>5 </a:t>
            </a:r>
            <a:r>
              <a:rPr lang="en-US" sz="1400" spc="48" dirty="0">
                <a:solidFill>
                  <a:srgbClr val="FFFFFF"/>
                </a:solidFill>
                <a:latin typeface="Montserrat 2"/>
              </a:rPr>
              <a:t>НАПРАВЛЕНИЙ </a:t>
            </a:r>
            <a:endParaRPr lang="ru-RU" sz="1400" spc="48" dirty="0">
              <a:solidFill>
                <a:srgbClr val="FFFFFF"/>
              </a:solidFill>
              <a:latin typeface="Montserrat 2"/>
            </a:endParaRPr>
          </a:p>
          <a:p>
            <a:pPr marL="216000">
              <a:lnSpc>
                <a:spcPts val="2600"/>
              </a:lnSpc>
            </a:pPr>
            <a:r>
              <a:rPr lang="en-US" sz="1400" spc="48" dirty="0">
                <a:solidFill>
                  <a:srgbClr val="FFFFFF"/>
                </a:solidFill>
                <a:latin typeface="Montserrat 2"/>
              </a:rPr>
              <a:t>ИЛИ СПЕЦИАЛЬНОСТЕЙ </a:t>
            </a:r>
          </a:p>
          <a:p>
            <a:pPr marL="216000">
              <a:lnSpc>
                <a:spcPts val="2600"/>
              </a:lnSpc>
              <a:spcBef>
                <a:spcPct val="0"/>
              </a:spcBef>
            </a:pPr>
            <a:r>
              <a:rPr lang="en-US" sz="1400" spc="48" dirty="0">
                <a:solidFill>
                  <a:srgbClr val="FFFFFF"/>
                </a:solidFill>
                <a:latin typeface="Montserrat 2"/>
              </a:rPr>
              <a:t>В ПОРЯДКЕ ПРИОРИТЕТНОСТИ</a:t>
            </a:r>
          </a:p>
          <a:p>
            <a:pPr algn="ctr">
              <a:lnSpc>
                <a:spcPts val="2599"/>
              </a:lnSpc>
              <a:spcBef>
                <a:spcPct val="0"/>
              </a:spcBef>
            </a:pPr>
            <a:endParaRPr lang="en-US" spc="47" dirty="0">
              <a:solidFill>
                <a:schemeClr val="bg1"/>
              </a:solidFill>
              <a:latin typeface="Montserrat 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69849EE-5963-4529-BDB4-2926876D2BDF}"/>
              </a:ext>
            </a:extLst>
          </p:cNvPr>
          <p:cNvSpPr/>
          <p:nvPr/>
        </p:nvSpPr>
        <p:spPr>
          <a:xfrm>
            <a:off x="952464" y="2857496"/>
            <a:ext cx="7143800" cy="19158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6000">
              <a:lnSpc>
                <a:spcPts val="2600"/>
              </a:lnSpc>
            </a:pPr>
            <a:r>
              <a:rPr lang="en-US" sz="1400" spc="48" dirty="0">
                <a:solidFill>
                  <a:srgbClr val="FFFFFF"/>
                </a:solidFill>
                <a:latin typeface="Montserrat 2"/>
              </a:rPr>
              <a:t>ЗАЧИСЛЕНЫ НА БЮДЖЕТ БУДУТ ТЕ, КТО ПРОШЕЛ ПО КОНКУРСУ, ПРЕДОСТАВИЛ ОРИГИНАЛ ДОКУМЕНТА ОБ ОБРАЗОВАНИИ (ИЛИ СДЕЛАЛ СООТВЕТСТВУЮЩУЮ ОТМЕТКУ НА ПОРТАЛЕ ГОСУСЛУГИ</a:t>
            </a:r>
            <a:endParaRPr lang="ru-RU" sz="1400" spc="48" dirty="0">
              <a:solidFill>
                <a:srgbClr val="FFFFFF"/>
              </a:solidFill>
              <a:latin typeface="Montserrat 2"/>
            </a:endParaRPr>
          </a:p>
          <a:p>
            <a:pPr marL="216000">
              <a:lnSpc>
                <a:spcPts val="2600"/>
              </a:lnSpc>
            </a:pPr>
            <a:r>
              <a:rPr lang="en-US" sz="1400" spc="48" dirty="0">
                <a:solidFill>
                  <a:srgbClr val="FFFFFF"/>
                </a:solidFill>
                <a:latin typeface="Montserrat 2"/>
              </a:rPr>
              <a:t> ПРИ ПОДАЧИ ДОКУМЕНТОВ ЭТИМ СПОСОБОМ)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5C94730-1176-44B3-B7BC-088B524B9082}"/>
              </a:ext>
            </a:extLst>
          </p:cNvPr>
          <p:cNvSpPr/>
          <p:nvPr/>
        </p:nvSpPr>
        <p:spPr>
          <a:xfrm>
            <a:off x="952464" y="4714884"/>
            <a:ext cx="8715436" cy="19417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6BCED08-0AA9-4AB6-BD1D-7CF742185677}"/>
              </a:ext>
            </a:extLst>
          </p:cNvPr>
          <p:cNvSpPr/>
          <p:nvPr/>
        </p:nvSpPr>
        <p:spPr>
          <a:xfrm>
            <a:off x="6961555" y="2603834"/>
            <a:ext cx="3012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0671FF66-9BF3-40F6-9D26-0D73928C35CF}"/>
              </a:ext>
            </a:extLst>
          </p:cNvPr>
          <p:cNvSpPr/>
          <p:nvPr/>
        </p:nvSpPr>
        <p:spPr>
          <a:xfrm>
            <a:off x="1166778" y="4857760"/>
            <a:ext cx="5500726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spcBef>
                <a:spcPct val="0"/>
              </a:spcBef>
            </a:pPr>
            <a:r>
              <a:rPr lang="en-US" sz="1400" spc="48" dirty="0">
                <a:solidFill>
                  <a:srgbClr val="FFFFFF"/>
                </a:solidFill>
                <a:latin typeface="Montserrat 2"/>
              </a:rPr>
              <a:t>ЗАЧИСЛЕНЫ НА ПЛАТНЫЕ МЕСТА БУДУТ ТЕ, КТО УСПЕШНО ПРОШЕЛ</a:t>
            </a:r>
            <a:r>
              <a:rPr lang="ru-RU" sz="1400" spc="48" dirty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1400" spc="48" dirty="0">
                <a:solidFill>
                  <a:srgbClr val="FFFFFF"/>
                </a:solidFill>
                <a:latin typeface="Montserrat 2"/>
              </a:rPr>
              <a:t>ВСТУПИТЕЛЬНЫЕ ИСПЫТАНИЯ, ЗАКЛЮЧИЛ ДОГОВОР ОБ ОКАЗАНИИ ПЛАТНЫХ ОБРАЗОВАТЕЛЬНЫХ УСЛУГ И ОПЛАТИЛ ОБУЧЕНИЕ</a:t>
            </a:r>
          </a:p>
          <a:p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xmlns="" id="{1F97A0AA-EFC3-44AE-A04B-47051DE7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58460" cy="1063611"/>
          </a:xfrm>
        </p:spPr>
        <p:txBody>
          <a:bodyPr>
            <a:noAutofit/>
          </a:bodyPr>
          <a:lstStyle/>
          <a:p>
            <a:pPr algn="ctr">
              <a:lnSpc>
                <a:spcPts val="2737"/>
              </a:lnSpc>
            </a:pPr>
            <a:r>
              <a:rPr lang="ru-RU" sz="4000" spc="190" dirty="0">
                <a:solidFill>
                  <a:srgbClr val="0B57A5"/>
                </a:solidFill>
                <a:latin typeface="Montserrat 1"/>
              </a:rPr>
              <a:t/>
            </a:r>
            <a:br>
              <a:rPr lang="ru-RU" sz="4000" spc="190" dirty="0">
                <a:solidFill>
                  <a:srgbClr val="0B57A5"/>
                </a:solidFill>
                <a:latin typeface="Montserrat 1"/>
              </a:rPr>
            </a:br>
            <a:r>
              <a:rPr lang="ru-RU" sz="4000" spc="190" dirty="0">
                <a:solidFill>
                  <a:srgbClr val="0B57A5"/>
                </a:solidFill>
                <a:latin typeface="Montserrat 1"/>
              </a:rPr>
              <a:t/>
            </a:r>
            <a:br>
              <a:rPr lang="ru-RU" sz="4000" spc="190" dirty="0">
                <a:solidFill>
                  <a:srgbClr val="0B57A5"/>
                </a:solidFill>
                <a:latin typeface="Montserrat 1"/>
              </a:rPr>
            </a:br>
            <a:r>
              <a:rPr lang="en-US" sz="3200" spc="61" dirty="0">
                <a:solidFill>
                  <a:srgbClr val="0B57A5"/>
                </a:solidFill>
                <a:latin typeface="Montserrat 1"/>
              </a:rPr>
              <a:t>СКОЛЬКО НАПРАВЛЕНИЙ МОЖНО ВЫБРАТЬ?</a:t>
            </a:r>
            <a:br>
              <a:rPr lang="en-US" sz="3200" spc="61" dirty="0">
                <a:solidFill>
                  <a:srgbClr val="0B57A5"/>
                </a:solidFill>
                <a:latin typeface="Montserrat 1"/>
              </a:rPr>
            </a:br>
            <a:r>
              <a:rPr lang="en-US" sz="3200" spc="61" dirty="0">
                <a:solidFill>
                  <a:srgbClr val="0B57A5"/>
                </a:solidFill>
                <a:latin typeface="Montserrat 1"/>
              </a:rPr>
              <a:t>КАКИЕ </a:t>
            </a:r>
            <a:r>
              <a:rPr lang="en-US" sz="3200" spc="61" dirty="0">
                <a:solidFill>
                  <a:srgbClr val="FF1653"/>
                </a:solidFill>
                <a:latin typeface="Montserrat 1"/>
              </a:rPr>
              <a:t>ЭКЗАМЕНЫ</a:t>
            </a:r>
            <a:r>
              <a:rPr lang="en-US" sz="3200" spc="61" dirty="0">
                <a:solidFill>
                  <a:srgbClr val="0B57A5"/>
                </a:solidFill>
                <a:latin typeface="Montserrat 1"/>
              </a:rPr>
              <a:t> СДАВАТЬ?</a:t>
            </a:r>
            <a:r>
              <a:rPr lang="en-US" sz="4000" spc="61" dirty="0">
                <a:solidFill>
                  <a:srgbClr val="0B57A5"/>
                </a:solidFill>
                <a:latin typeface="Montserrat 1"/>
              </a:rPr>
              <a:t/>
            </a:r>
            <a:br>
              <a:rPr lang="en-US" sz="4000" spc="61" dirty="0">
                <a:solidFill>
                  <a:srgbClr val="0B57A5"/>
                </a:solidFill>
                <a:latin typeface="Montserrat 1"/>
              </a:rPr>
            </a:br>
            <a:r>
              <a:rPr lang="en-US" sz="4000" spc="190" dirty="0">
                <a:solidFill>
                  <a:srgbClr val="0B57A5"/>
                </a:solidFill>
                <a:latin typeface="Montserrat 1"/>
              </a:rPr>
              <a:t/>
            </a:r>
            <a:br>
              <a:rPr lang="en-US" sz="4000" spc="190" dirty="0">
                <a:solidFill>
                  <a:srgbClr val="0B57A5"/>
                </a:solidFill>
                <a:latin typeface="Montserrat 1"/>
              </a:rPr>
            </a:br>
            <a:r>
              <a:rPr lang="ru-RU" sz="4000" spc="148" dirty="0">
                <a:solidFill>
                  <a:srgbClr val="C00000"/>
                </a:solidFill>
                <a:latin typeface="Montserrat 1"/>
              </a:rPr>
              <a:t/>
            </a:r>
            <a:br>
              <a:rPr lang="ru-RU" sz="4000" spc="148" dirty="0">
                <a:solidFill>
                  <a:srgbClr val="C00000"/>
                </a:solidFill>
                <a:latin typeface="Montserrat 1"/>
              </a:rPr>
            </a:br>
            <a:endParaRPr lang="en-US" sz="4000" spc="148" dirty="0">
              <a:solidFill>
                <a:srgbClr val="C00000"/>
              </a:solidFill>
              <a:latin typeface="Montserrat 1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1950" y="1285860"/>
            <a:ext cx="431005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81752" y="4786322"/>
            <a:ext cx="3135390" cy="17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747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5976322a44a97ac26d815ee62557e8e28e4d658"/>
</p:tagLst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3057</TotalTime>
  <Words>1002</Words>
  <Application>Microsoft Office PowerPoint</Application>
  <PresentationFormat>Произвольный</PresentationFormat>
  <Paragraphs>175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Кафедра социальной и молодежной политики</vt:lpstr>
      <vt:lpstr>Слайд 2</vt:lpstr>
      <vt:lpstr>Слайд 3</vt:lpstr>
      <vt:lpstr>Траектории обучения на кафедре социальной и молодежной политики Направления подготовки </vt:lpstr>
      <vt:lpstr>Траектории обучения на кафедре социальной и молодежной политики Направления подготовки </vt:lpstr>
      <vt:lpstr>Целевой набор: возможности при поступлении  (бакалавриат) </vt:lpstr>
      <vt:lpstr>ПРИЁМ НА  ЦЕЛЕВОЕ ОБУЧЕНИЕ</vt:lpstr>
      <vt:lpstr>УЧЕТ ИНДИВИДУАЛЬНЫХ ДОСТИЖЕНИЙ </vt:lpstr>
      <vt:lpstr>  СКОЛЬКО НАПРАВЛЕНИЙ МОЖНО ВЫБРАТЬ? КАКИЕ ЭКЗАМЕНЫ СДАВАТЬ?   </vt:lpstr>
      <vt:lpstr>  СПОСОБЫ ПОДАЧИ  ДОКУМЕНТОВ  </vt:lpstr>
      <vt:lpstr>Какие документы нужно предоставить в приемную комиссию?  </vt:lpstr>
      <vt:lpstr>Социальная политика и социальная защита населения  39.03.02 Социальная работа  ГДЕ МОЖНО РАБОТАТЬ? </vt:lpstr>
      <vt:lpstr>Управление в молодежной политике   39.03.03 Организация работы с молодежью  ГДЕ МОЖНО РАБОТАТЬ? </vt:lpstr>
      <vt:lpstr>Сроки приема документов</vt:lpstr>
      <vt:lpstr>Порядок приема документов</vt:lpstr>
      <vt:lpstr>Хотите стать нашим абитуриентом?</vt:lpstr>
      <vt:lpstr>Если остались вопросы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Информатика</cp:lastModifiedBy>
  <cp:revision>127</cp:revision>
  <dcterms:created xsi:type="dcterms:W3CDTF">2020-07-14T14:01:38Z</dcterms:created>
  <dcterms:modified xsi:type="dcterms:W3CDTF">2023-04-28T03:15:43Z</dcterms:modified>
</cp:coreProperties>
</file>